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84" r:id="rId2"/>
    <p:sldId id="590" r:id="rId3"/>
    <p:sldId id="591" r:id="rId4"/>
    <p:sldId id="497" r:id="rId5"/>
    <p:sldId id="562" r:id="rId6"/>
    <p:sldId id="599" r:id="rId7"/>
    <p:sldId id="558" r:id="rId8"/>
    <p:sldId id="593" r:id="rId9"/>
    <p:sldId id="594" r:id="rId10"/>
    <p:sldId id="557" r:id="rId11"/>
    <p:sldId id="561" r:id="rId12"/>
    <p:sldId id="598" r:id="rId13"/>
    <p:sldId id="597" r:id="rId14"/>
    <p:sldId id="596" r:id="rId15"/>
    <p:sldId id="595" r:id="rId16"/>
    <p:sldId id="505" r:id="rId17"/>
    <p:sldId id="499" r:id="rId18"/>
    <p:sldId id="603" r:id="rId19"/>
    <p:sldId id="606" r:id="rId20"/>
    <p:sldId id="539" r:id="rId21"/>
    <p:sldId id="534" r:id="rId22"/>
    <p:sldId id="540" r:id="rId23"/>
    <p:sldId id="538" r:id="rId24"/>
    <p:sldId id="544" r:id="rId25"/>
    <p:sldId id="563" r:id="rId26"/>
    <p:sldId id="546" r:id="rId27"/>
    <p:sldId id="545" r:id="rId28"/>
    <p:sldId id="566" r:id="rId29"/>
    <p:sldId id="567" r:id="rId30"/>
    <p:sldId id="568" r:id="rId31"/>
    <p:sldId id="500" r:id="rId32"/>
    <p:sldId id="523" r:id="rId33"/>
    <p:sldId id="524" r:id="rId34"/>
    <p:sldId id="569" r:id="rId35"/>
    <p:sldId id="535" r:id="rId36"/>
    <p:sldId id="509" r:id="rId37"/>
    <p:sldId id="570" r:id="rId38"/>
    <p:sldId id="522" r:id="rId39"/>
    <p:sldId id="525" r:id="rId40"/>
    <p:sldId id="530" r:id="rId41"/>
    <p:sldId id="521" r:id="rId42"/>
    <p:sldId id="571" r:id="rId43"/>
    <p:sldId id="572" r:id="rId44"/>
    <p:sldId id="573" r:id="rId45"/>
    <p:sldId id="574" r:id="rId46"/>
    <p:sldId id="575" r:id="rId47"/>
    <p:sldId id="576" r:id="rId48"/>
    <p:sldId id="577" r:id="rId49"/>
    <p:sldId id="520" r:id="rId50"/>
    <p:sldId id="527" r:id="rId51"/>
    <p:sldId id="578" r:id="rId52"/>
    <p:sldId id="579" r:id="rId53"/>
    <p:sldId id="580" r:id="rId54"/>
    <p:sldId id="501" r:id="rId55"/>
    <p:sldId id="532" r:id="rId56"/>
    <p:sldId id="601" r:id="rId57"/>
    <p:sldId id="531" r:id="rId58"/>
    <p:sldId id="605" r:id="rId59"/>
    <p:sldId id="602" r:id="rId60"/>
    <p:sldId id="533" r:id="rId61"/>
    <p:sldId id="510" r:id="rId62"/>
    <p:sldId id="581" r:id="rId63"/>
    <p:sldId id="549" r:id="rId64"/>
    <p:sldId id="55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807E"/>
    <a:srgbClr val="8F8989"/>
    <a:srgbClr val="8FAADC"/>
    <a:srgbClr val="E46C0A"/>
    <a:srgbClr val="000000"/>
    <a:srgbClr val="FFFFFF"/>
    <a:srgbClr val="E6E6E6"/>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0741" autoAdjust="0"/>
  </p:normalViewPr>
  <p:slideViewPr>
    <p:cSldViewPr snapToGrid="0">
      <p:cViewPr varScale="1">
        <p:scale>
          <a:sx n="105" d="100"/>
          <a:sy n="105" d="100"/>
        </p:scale>
        <p:origin x="834" y="126"/>
      </p:cViewPr>
      <p:guideLst/>
    </p:cSldViewPr>
  </p:slid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DCFCA-4A5A-4CE6-B8D5-EE325FCBE6A8}" type="datetimeFigureOut">
              <a:rPr lang="en-US" smtClean="0"/>
              <a:t>5/20/2019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52635-0B0F-47FC-BC2C-C650360E6E43}" type="slidenum">
              <a:rPr lang="en-US" smtClean="0"/>
              <a:t>‹#›</a:t>
            </a:fld>
            <a:endParaRPr lang="en-US"/>
          </a:p>
        </p:txBody>
      </p:sp>
    </p:spTree>
    <p:extLst>
      <p:ext uri="{BB962C8B-B14F-4D97-AF65-F5344CB8AC3E}">
        <p14:creationId xmlns:p14="http://schemas.microsoft.com/office/powerpoint/2010/main" val="257922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undcloud.com/scifri/frozen-soil-still-teems-with-lif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2952635-0B0F-47FC-BC2C-C650360E6E43}" type="slidenum">
              <a:rPr lang="en-US" smtClean="0"/>
              <a:t>1</a:t>
            </a:fld>
            <a:endParaRPr lang="en-US"/>
          </a:p>
        </p:txBody>
      </p:sp>
    </p:spTree>
    <p:extLst>
      <p:ext uri="{BB962C8B-B14F-4D97-AF65-F5344CB8AC3E}">
        <p14:creationId xmlns:p14="http://schemas.microsoft.com/office/powerpoint/2010/main" val="209240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13</a:t>
            </a:fld>
            <a:endParaRPr lang="en-US"/>
          </a:p>
        </p:txBody>
      </p:sp>
    </p:spTree>
    <p:extLst>
      <p:ext uri="{BB962C8B-B14F-4D97-AF65-F5344CB8AC3E}">
        <p14:creationId xmlns:p14="http://schemas.microsoft.com/office/powerpoint/2010/main" val="414105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14</a:t>
            </a:fld>
            <a:endParaRPr lang="en-US"/>
          </a:p>
        </p:txBody>
      </p:sp>
    </p:spTree>
    <p:extLst>
      <p:ext uri="{BB962C8B-B14F-4D97-AF65-F5344CB8AC3E}">
        <p14:creationId xmlns:p14="http://schemas.microsoft.com/office/powerpoint/2010/main" val="161810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15</a:t>
            </a:fld>
            <a:endParaRPr lang="en-US"/>
          </a:p>
        </p:txBody>
      </p:sp>
    </p:spTree>
    <p:extLst>
      <p:ext uri="{BB962C8B-B14F-4D97-AF65-F5344CB8AC3E}">
        <p14:creationId xmlns:p14="http://schemas.microsoft.com/office/powerpoint/2010/main" val="3850772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16</a:t>
            </a:fld>
            <a:endParaRPr lang="en-US"/>
          </a:p>
        </p:txBody>
      </p:sp>
    </p:spTree>
    <p:extLst>
      <p:ext uri="{BB962C8B-B14F-4D97-AF65-F5344CB8AC3E}">
        <p14:creationId xmlns:p14="http://schemas.microsoft.com/office/powerpoint/2010/main" val="349354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Alda</a:t>
            </a:r>
            <a:r>
              <a:rPr lang="en-US" dirty="0"/>
              <a:t> school</a:t>
            </a:r>
          </a:p>
          <a:p>
            <a:r>
              <a:rPr lang="en-US" dirty="0"/>
              <a:t>Lunchtime breakout session</a:t>
            </a:r>
          </a:p>
          <a:p>
            <a:r>
              <a:rPr lang="en-US" dirty="0"/>
              <a:t>Pay attention during other people’s talks</a:t>
            </a:r>
          </a:p>
          <a:p>
            <a:endParaRPr lang="en-US" dirty="0"/>
          </a:p>
          <a:p>
            <a:r>
              <a:rPr lang="en-US" dirty="0"/>
              <a:t>A few easy ways too….</a:t>
            </a:r>
          </a:p>
        </p:txBody>
      </p:sp>
      <p:sp>
        <p:nvSpPr>
          <p:cNvPr id="4" name="Slide Number Placeholder 3"/>
          <p:cNvSpPr>
            <a:spLocks noGrp="1"/>
          </p:cNvSpPr>
          <p:nvPr>
            <p:ph type="sldNum" sz="quarter" idx="5"/>
          </p:nvPr>
        </p:nvSpPr>
        <p:spPr/>
        <p:txBody>
          <a:bodyPr/>
          <a:lstStyle/>
          <a:p>
            <a:fld id="{92952635-0B0F-47FC-BC2C-C650360E6E43}" type="slidenum">
              <a:rPr lang="en-US" smtClean="0"/>
              <a:t>17</a:t>
            </a:fld>
            <a:endParaRPr lang="en-US"/>
          </a:p>
        </p:txBody>
      </p:sp>
    </p:spTree>
    <p:extLst>
      <p:ext uri="{BB962C8B-B14F-4D97-AF65-F5344CB8AC3E}">
        <p14:creationId xmlns:p14="http://schemas.microsoft.com/office/powerpoint/2010/main" val="350777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Impressions: 23,000 (people saw this tweet)</a:t>
            </a:r>
          </a:p>
          <a:p>
            <a:r>
              <a:rPr lang="en-US" dirty="0"/>
              <a:t>Total engagements: 800 (people interacted with it)</a:t>
            </a:r>
          </a:p>
          <a:p>
            <a:endParaRPr lang="en-US" dirty="0"/>
          </a:p>
          <a:p>
            <a:r>
              <a:rPr lang="en-US" dirty="0"/>
              <a:t>K </a:t>
            </a:r>
            <a:r>
              <a:rPr lang="en-US" dirty="0" err="1"/>
              <a:t>Hayhoe’s</a:t>
            </a:r>
            <a:r>
              <a:rPr lang="en-US" dirty="0"/>
              <a:t> list</a:t>
            </a:r>
          </a:p>
        </p:txBody>
      </p:sp>
      <p:sp>
        <p:nvSpPr>
          <p:cNvPr id="4" name="Slide Number Placeholder 3"/>
          <p:cNvSpPr>
            <a:spLocks noGrp="1"/>
          </p:cNvSpPr>
          <p:nvPr>
            <p:ph type="sldNum" sz="quarter" idx="5"/>
          </p:nvPr>
        </p:nvSpPr>
        <p:spPr/>
        <p:txBody>
          <a:bodyPr/>
          <a:lstStyle/>
          <a:p>
            <a:fld id="{92952635-0B0F-47FC-BC2C-C650360E6E43}" type="slidenum">
              <a:rPr lang="en-US" smtClean="0"/>
              <a:t>21</a:t>
            </a:fld>
            <a:endParaRPr lang="en-US"/>
          </a:p>
        </p:txBody>
      </p:sp>
    </p:spTree>
    <p:extLst>
      <p:ext uri="{BB962C8B-B14F-4D97-AF65-F5344CB8AC3E}">
        <p14:creationId xmlns:p14="http://schemas.microsoft.com/office/powerpoint/2010/main" val="5636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2952635-0B0F-47FC-BC2C-C650360E6E43}" type="slidenum">
              <a:rPr lang="en-US" smtClean="0"/>
              <a:t>26</a:t>
            </a:fld>
            <a:endParaRPr lang="en-US"/>
          </a:p>
        </p:txBody>
      </p:sp>
    </p:spTree>
    <p:extLst>
      <p:ext uri="{BB962C8B-B14F-4D97-AF65-F5344CB8AC3E}">
        <p14:creationId xmlns:p14="http://schemas.microsoft.com/office/powerpoint/2010/main" val="292423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29</a:t>
            </a:fld>
            <a:endParaRPr lang="en-US"/>
          </a:p>
        </p:txBody>
      </p:sp>
    </p:spTree>
    <p:extLst>
      <p:ext uri="{BB962C8B-B14F-4D97-AF65-F5344CB8AC3E}">
        <p14:creationId xmlns:p14="http://schemas.microsoft.com/office/powerpoint/2010/main" val="3425731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parties’ ‘Racing ‘him’ cells’ and ‘Round ‘her’ cells’</a:t>
            </a:r>
          </a:p>
          <a:p>
            <a:r>
              <a:rPr lang="en-US" dirty="0"/>
              <a:t>Instead of ‘in review’ ‘in being looked at</a:t>
            </a:r>
          </a:p>
        </p:txBody>
      </p:sp>
      <p:sp>
        <p:nvSpPr>
          <p:cNvPr id="4" name="Slide Number Placeholder 3"/>
          <p:cNvSpPr>
            <a:spLocks noGrp="1"/>
          </p:cNvSpPr>
          <p:nvPr>
            <p:ph type="sldNum" sz="quarter" idx="5"/>
          </p:nvPr>
        </p:nvSpPr>
        <p:spPr/>
        <p:txBody>
          <a:bodyPr/>
          <a:lstStyle/>
          <a:p>
            <a:fld id="{92952635-0B0F-47FC-BC2C-C650360E6E43}" type="slidenum">
              <a:rPr lang="en-US" smtClean="0"/>
              <a:t>30</a:t>
            </a:fld>
            <a:endParaRPr lang="en-US"/>
          </a:p>
        </p:txBody>
      </p:sp>
    </p:spTree>
    <p:extLst>
      <p:ext uri="{BB962C8B-B14F-4D97-AF65-F5344CB8AC3E}">
        <p14:creationId xmlns:p14="http://schemas.microsoft.com/office/powerpoint/2010/main" val="106537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minutes 2:35 to 4:15 on sound cloud: </a:t>
            </a:r>
            <a:r>
              <a:rPr lang="en-US" dirty="0">
                <a:hlinkClick r:id="rId3"/>
              </a:rPr>
              <a:t>https://soundcloud.com/scifri/frozen-soil-still-teems-with-life</a:t>
            </a:r>
            <a:endParaRPr lang="en-US" dirty="0"/>
          </a:p>
          <a:p>
            <a:endParaRPr lang="en-US" dirty="0"/>
          </a:p>
          <a:p>
            <a:r>
              <a:rPr lang="en-US" dirty="0"/>
              <a:t>10:20 is different kinds of roots</a:t>
            </a:r>
          </a:p>
          <a:p>
            <a:endParaRPr lang="en-US" dirty="0"/>
          </a:p>
          <a:p>
            <a:r>
              <a:rPr lang="en-US" dirty="0"/>
              <a:t>Matt Wallenstein Colorado State</a:t>
            </a:r>
          </a:p>
          <a:p>
            <a:endParaRPr lang="en-US" dirty="0"/>
          </a:p>
          <a:p>
            <a:r>
              <a:rPr lang="en-US" dirty="0"/>
              <a:t>Tone police….</a:t>
            </a:r>
          </a:p>
        </p:txBody>
      </p:sp>
      <p:sp>
        <p:nvSpPr>
          <p:cNvPr id="4" name="Slide Number Placeholder 3"/>
          <p:cNvSpPr>
            <a:spLocks noGrp="1"/>
          </p:cNvSpPr>
          <p:nvPr>
            <p:ph type="sldNum" sz="quarter" idx="5"/>
          </p:nvPr>
        </p:nvSpPr>
        <p:spPr/>
        <p:txBody>
          <a:bodyPr/>
          <a:lstStyle/>
          <a:p>
            <a:fld id="{92952635-0B0F-47FC-BC2C-C650360E6E43}" type="slidenum">
              <a:rPr lang="en-US" smtClean="0"/>
              <a:t>33</a:t>
            </a:fld>
            <a:endParaRPr lang="en-US"/>
          </a:p>
        </p:txBody>
      </p:sp>
    </p:spTree>
    <p:extLst>
      <p:ext uri="{BB962C8B-B14F-4D97-AF65-F5344CB8AC3E}">
        <p14:creationId xmlns:p14="http://schemas.microsoft.com/office/powerpoint/2010/main" val="384330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tell you a story about my experiences with science communication. </a:t>
            </a:r>
          </a:p>
          <a:p>
            <a:endParaRPr lang="en-US" dirty="0"/>
          </a:p>
          <a:p>
            <a:r>
              <a:rPr lang="en-US" dirty="0"/>
              <a:t>For me, any talk on science communication starts here, with Alan </a:t>
            </a:r>
            <a:r>
              <a:rPr lang="en-US" dirty="0" err="1"/>
              <a:t>Alda</a:t>
            </a:r>
            <a:r>
              <a:rPr lang="en-US" dirty="0"/>
              <a:t>. </a:t>
            </a:r>
          </a:p>
        </p:txBody>
      </p:sp>
      <p:sp>
        <p:nvSpPr>
          <p:cNvPr id="4" name="Slide Number Placeholder 3"/>
          <p:cNvSpPr>
            <a:spLocks noGrp="1"/>
          </p:cNvSpPr>
          <p:nvPr>
            <p:ph type="sldNum" sz="quarter" idx="5"/>
          </p:nvPr>
        </p:nvSpPr>
        <p:spPr/>
        <p:txBody>
          <a:bodyPr/>
          <a:lstStyle/>
          <a:p>
            <a:fld id="{92952635-0B0F-47FC-BC2C-C650360E6E43}" type="slidenum">
              <a:rPr lang="en-US" smtClean="0"/>
              <a:t>2</a:t>
            </a:fld>
            <a:endParaRPr lang="en-US"/>
          </a:p>
        </p:txBody>
      </p:sp>
    </p:spTree>
    <p:extLst>
      <p:ext uri="{BB962C8B-B14F-4D97-AF65-F5344CB8AC3E}">
        <p14:creationId xmlns:p14="http://schemas.microsoft.com/office/powerpoint/2010/main" val="3193874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34</a:t>
            </a:fld>
            <a:endParaRPr lang="en-US"/>
          </a:p>
        </p:txBody>
      </p:sp>
    </p:spTree>
    <p:extLst>
      <p:ext uri="{BB962C8B-B14F-4D97-AF65-F5344CB8AC3E}">
        <p14:creationId xmlns:p14="http://schemas.microsoft.com/office/powerpoint/2010/main" val="22292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opportunity for the ‘but wait, there’s more’ lesson!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4:02</a:t>
            </a:r>
          </a:p>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36</a:t>
            </a:fld>
            <a:endParaRPr lang="en-US"/>
          </a:p>
        </p:txBody>
      </p:sp>
    </p:spTree>
    <p:extLst>
      <p:ext uri="{BB962C8B-B14F-4D97-AF65-F5344CB8AC3E}">
        <p14:creationId xmlns:p14="http://schemas.microsoft.com/office/powerpoint/2010/main" val="3874278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37</a:t>
            </a:fld>
            <a:endParaRPr lang="en-US"/>
          </a:p>
        </p:txBody>
      </p:sp>
    </p:spTree>
    <p:extLst>
      <p:ext uri="{BB962C8B-B14F-4D97-AF65-F5344CB8AC3E}">
        <p14:creationId xmlns:p14="http://schemas.microsoft.com/office/powerpoint/2010/main" val="54220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2018, the National Academies of Science, Engineering, and Medicine (NASEM) launched an initiative designed to bring diverse perspectives from early-career U.S. leaders to important dialogues around how science, engineering, and medicine are shaping the global future. An initial cohort of 18 outstanding STEM professionals—the ‘New Voices’ in Science, Engineering, and Medicine—was given a mandate to provide new perspectives on globally important scientific issues, to improve the communication of scientific understanding, and to advocate for innovative strategies designed to expand the diversity of scientific professionals.</a:t>
            </a:r>
          </a:p>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39</a:t>
            </a:fld>
            <a:endParaRPr lang="en-US"/>
          </a:p>
        </p:txBody>
      </p:sp>
    </p:spTree>
    <p:extLst>
      <p:ext uri="{BB962C8B-B14F-4D97-AF65-F5344CB8AC3E}">
        <p14:creationId xmlns:p14="http://schemas.microsoft.com/office/powerpoint/2010/main" val="48982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Voices—program, network, etc. NASEM is developing </a:t>
            </a:r>
            <a:r>
              <a:rPr lang="en-US" dirty="0" err="1"/>
              <a:t>scicomm</a:t>
            </a:r>
            <a:r>
              <a:rPr lang="en-US" dirty="0"/>
              <a:t> strategy, CC comm strategy</a:t>
            </a:r>
          </a:p>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40</a:t>
            </a:fld>
            <a:endParaRPr lang="en-US"/>
          </a:p>
        </p:txBody>
      </p:sp>
    </p:spTree>
    <p:extLst>
      <p:ext uri="{BB962C8B-B14F-4D97-AF65-F5344CB8AC3E}">
        <p14:creationId xmlns:p14="http://schemas.microsoft.com/office/powerpoint/2010/main" val="93893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42</a:t>
            </a:fld>
            <a:endParaRPr lang="en-US"/>
          </a:p>
        </p:txBody>
      </p:sp>
    </p:spTree>
    <p:extLst>
      <p:ext uri="{BB962C8B-B14F-4D97-AF65-F5344CB8AC3E}">
        <p14:creationId xmlns:p14="http://schemas.microsoft.com/office/powerpoint/2010/main" val="1413083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43</a:t>
            </a:fld>
            <a:endParaRPr lang="en-US"/>
          </a:p>
        </p:txBody>
      </p:sp>
    </p:spTree>
    <p:extLst>
      <p:ext uri="{BB962C8B-B14F-4D97-AF65-F5344CB8AC3E}">
        <p14:creationId xmlns:p14="http://schemas.microsoft.com/office/powerpoint/2010/main" val="2778290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44</a:t>
            </a:fld>
            <a:endParaRPr lang="en-US"/>
          </a:p>
        </p:txBody>
      </p:sp>
    </p:spTree>
    <p:extLst>
      <p:ext uri="{BB962C8B-B14F-4D97-AF65-F5344CB8AC3E}">
        <p14:creationId xmlns:p14="http://schemas.microsoft.com/office/powerpoint/2010/main" val="691202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45</a:t>
            </a:fld>
            <a:endParaRPr lang="en-US"/>
          </a:p>
        </p:txBody>
      </p:sp>
    </p:spTree>
    <p:extLst>
      <p:ext uri="{BB962C8B-B14F-4D97-AF65-F5344CB8AC3E}">
        <p14:creationId xmlns:p14="http://schemas.microsoft.com/office/powerpoint/2010/main" val="248046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46</a:t>
            </a:fld>
            <a:endParaRPr lang="en-US"/>
          </a:p>
        </p:txBody>
      </p:sp>
    </p:spTree>
    <p:extLst>
      <p:ext uri="{BB962C8B-B14F-4D97-AF65-F5344CB8AC3E}">
        <p14:creationId xmlns:p14="http://schemas.microsoft.com/office/powerpoint/2010/main" val="215425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any talk on science communication starts here. </a:t>
            </a:r>
          </a:p>
        </p:txBody>
      </p:sp>
      <p:sp>
        <p:nvSpPr>
          <p:cNvPr id="4" name="Slide Number Placeholder 3"/>
          <p:cNvSpPr>
            <a:spLocks noGrp="1"/>
          </p:cNvSpPr>
          <p:nvPr>
            <p:ph type="sldNum" sz="quarter" idx="5"/>
          </p:nvPr>
        </p:nvSpPr>
        <p:spPr/>
        <p:txBody>
          <a:bodyPr/>
          <a:lstStyle/>
          <a:p>
            <a:fld id="{92952635-0B0F-47FC-BC2C-C650360E6E43}" type="slidenum">
              <a:rPr lang="en-US" smtClean="0"/>
              <a:t>3</a:t>
            </a:fld>
            <a:endParaRPr lang="en-US"/>
          </a:p>
        </p:txBody>
      </p:sp>
    </p:spTree>
    <p:extLst>
      <p:ext uri="{BB962C8B-B14F-4D97-AF65-F5344CB8AC3E}">
        <p14:creationId xmlns:p14="http://schemas.microsoft.com/office/powerpoint/2010/main" val="290419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47</a:t>
            </a:fld>
            <a:endParaRPr lang="en-US"/>
          </a:p>
        </p:txBody>
      </p:sp>
    </p:spTree>
    <p:extLst>
      <p:ext uri="{BB962C8B-B14F-4D97-AF65-F5344CB8AC3E}">
        <p14:creationId xmlns:p14="http://schemas.microsoft.com/office/powerpoint/2010/main" val="638572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48</a:t>
            </a:fld>
            <a:endParaRPr lang="en-US"/>
          </a:p>
        </p:txBody>
      </p:sp>
    </p:spTree>
    <p:extLst>
      <p:ext uri="{BB962C8B-B14F-4D97-AF65-F5344CB8AC3E}">
        <p14:creationId xmlns:p14="http://schemas.microsoft.com/office/powerpoint/2010/main" val="3890391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51</a:t>
            </a:fld>
            <a:endParaRPr lang="en-US"/>
          </a:p>
        </p:txBody>
      </p:sp>
    </p:spTree>
    <p:extLst>
      <p:ext uri="{BB962C8B-B14F-4D97-AF65-F5344CB8AC3E}">
        <p14:creationId xmlns:p14="http://schemas.microsoft.com/office/powerpoint/2010/main" val="596059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52</a:t>
            </a:fld>
            <a:endParaRPr lang="en-US"/>
          </a:p>
        </p:txBody>
      </p:sp>
    </p:spTree>
    <p:extLst>
      <p:ext uri="{BB962C8B-B14F-4D97-AF65-F5344CB8AC3E}">
        <p14:creationId xmlns:p14="http://schemas.microsoft.com/office/powerpoint/2010/main" val="1581180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53</a:t>
            </a:fld>
            <a:endParaRPr lang="en-US"/>
          </a:p>
        </p:txBody>
      </p:sp>
    </p:spTree>
    <p:extLst>
      <p:ext uri="{BB962C8B-B14F-4D97-AF65-F5344CB8AC3E}">
        <p14:creationId xmlns:p14="http://schemas.microsoft.com/office/powerpoint/2010/main" val="517176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a:t>
            </a:r>
            <a:r>
              <a:rPr lang="en-US" dirty="0" err="1"/>
              <a:t>Alda</a:t>
            </a:r>
            <a:r>
              <a:rPr lang="en-US" dirty="0"/>
              <a:t> Op-Ed in Science </a:t>
            </a:r>
          </a:p>
        </p:txBody>
      </p:sp>
      <p:sp>
        <p:nvSpPr>
          <p:cNvPr id="4" name="Slide Number Placeholder 3"/>
          <p:cNvSpPr>
            <a:spLocks noGrp="1"/>
          </p:cNvSpPr>
          <p:nvPr>
            <p:ph type="sldNum" sz="quarter" idx="5"/>
          </p:nvPr>
        </p:nvSpPr>
        <p:spPr/>
        <p:txBody>
          <a:bodyPr/>
          <a:lstStyle/>
          <a:p>
            <a:fld id="{92952635-0B0F-47FC-BC2C-C650360E6E43}" type="slidenum">
              <a:rPr lang="en-US" smtClean="0"/>
              <a:t>56</a:t>
            </a:fld>
            <a:endParaRPr lang="en-US"/>
          </a:p>
        </p:txBody>
      </p:sp>
    </p:spTree>
    <p:extLst>
      <p:ext uri="{BB962C8B-B14F-4D97-AF65-F5344CB8AC3E}">
        <p14:creationId xmlns:p14="http://schemas.microsoft.com/office/powerpoint/2010/main" val="129109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Flame Challenge—judged in real time by 11-year </a:t>
            </a:r>
            <a:r>
              <a:rPr lang="en-US" dirty="0" err="1"/>
              <a:t>olds</a:t>
            </a:r>
            <a:r>
              <a:rPr lang="en-US" dirty="0"/>
              <a:t> (quote about math and science)</a:t>
            </a:r>
          </a:p>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57</a:t>
            </a:fld>
            <a:endParaRPr lang="en-US"/>
          </a:p>
        </p:txBody>
      </p:sp>
    </p:spTree>
    <p:extLst>
      <p:ext uri="{BB962C8B-B14F-4D97-AF65-F5344CB8AC3E}">
        <p14:creationId xmlns:p14="http://schemas.microsoft.com/office/powerpoint/2010/main" val="2886766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59</a:t>
            </a:fld>
            <a:endParaRPr lang="en-US"/>
          </a:p>
        </p:txBody>
      </p:sp>
    </p:spTree>
    <p:extLst>
      <p:ext uri="{BB962C8B-B14F-4D97-AF65-F5344CB8AC3E}">
        <p14:creationId xmlns:p14="http://schemas.microsoft.com/office/powerpoint/2010/main" val="3160024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Skype a Scientist—stories from these interviews, kids ask the hardest questions, show pictures</a:t>
            </a:r>
          </a:p>
          <a:p>
            <a:r>
              <a:rPr lang="en-US" dirty="0"/>
              <a:t>Outreach videos</a:t>
            </a:r>
          </a:p>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61</a:t>
            </a:fld>
            <a:endParaRPr lang="en-US"/>
          </a:p>
        </p:txBody>
      </p:sp>
    </p:spTree>
    <p:extLst>
      <p:ext uri="{BB962C8B-B14F-4D97-AF65-F5344CB8AC3E}">
        <p14:creationId xmlns:p14="http://schemas.microsoft.com/office/powerpoint/2010/main" val="2420922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a:t>
            </a:r>
          </a:p>
        </p:txBody>
      </p:sp>
      <p:sp>
        <p:nvSpPr>
          <p:cNvPr id="4" name="Slide Number Placeholder 3"/>
          <p:cNvSpPr>
            <a:spLocks noGrp="1"/>
          </p:cNvSpPr>
          <p:nvPr>
            <p:ph type="sldNum" sz="quarter" idx="5"/>
          </p:nvPr>
        </p:nvSpPr>
        <p:spPr/>
        <p:txBody>
          <a:bodyPr/>
          <a:lstStyle/>
          <a:p>
            <a:fld id="{92952635-0B0F-47FC-BC2C-C650360E6E43}" type="slidenum">
              <a:rPr lang="en-US" smtClean="0"/>
              <a:t>62</a:t>
            </a:fld>
            <a:endParaRPr lang="en-US"/>
          </a:p>
        </p:txBody>
      </p:sp>
    </p:spTree>
    <p:extLst>
      <p:ext uri="{BB962C8B-B14F-4D97-AF65-F5344CB8AC3E}">
        <p14:creationId xmlns:p14="http://schemas.microsoft.com/office/powerpoint/2010/main" val="142945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any talk on science communication starts here. </a:t>
            </a:r>
          </a:p>
          <a:p>
            <a:endParaRPr lang="en-US" dirty="0"/>
          </a:p>
          <a:p>
            <a:r>
              <a:rPr lang="en-US" dirty="0"/>
              <a:t>Scientific American Frontiers for 11 years</a:t>
            </a:r>
          </a:p>
        </p:txBody>
      </p:sp>
      <p:sp>
        <p:nvSpPr>
          <p:cNvPr id="4" name="Slide Number Placeholder 3"/>
          <p:cNvSpPr>
            <a:spLocks noGrp="1"/>
          </p:cNvSpPr>
          <p:nvPr>
            <p:ph type="sldNum" sz="quarter" idx="5"/>
          </p:nvPr>
        </p:nvSpPr>
        <p:spPr/>
        <p:txBody>
          <a:bodyPr/>
          <a:lstStyle/>
          <a:p>
            <a:fld id="{92952635-0B0F-47FC-BC2C-C650360E6E43}" type="slidenum">
              <a:rPr lang="en-US" smtClean="0"/>
              <a:t>4</a:t>
            </a:fld>
            <a:endParaRPr lang="en-US"/>
          </a:p>
        </p:txBody>
      </p:sp>
    </p:spTree>
    <p:extLst>
      <p:ext uri="{BB962C8B-B14F-4D97-AF65-F5344CB8AC3E}">
        <p14:creationId xmlns:p14="http://schemas.microsoft.com/office/powerpoint/2010/main" val="4027392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2635-0B0F-47FC-BC2C-C650360E6E43}" type="slidenum">
              <a:rPr lang="en-US" smtClean="0"/>
              <a:t>63</a:t>
            </a:fld>
            <a:endParaRPr lang="en-US"/>
          </a:p>
        </p:txBody>
      </p:sp>
    </p:spTree>
    <p:extLst>
      <p:ext uri="{BB962C8B-B14F-4D97-AF65-F5344CB8AC3E}">
        <p14:creationId xmlns:p14="http://schemas.microsoft.com/office/powerpoint/2010/main" val="651676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Alaskan Voices</a:t>
            </a:r>
          </a:p>
        </p:txBody>
      </p:sp>
      <p:sp>
        <p:nvSpPr>
          <p:cNvPr id="4" name="Slide Number Placeholder 3"/>
          <p:cNvSpPr>
            <a:spLocks noGrp="1"/>
          </p:cNvSpPr>
          <p:nvPr>
            <p:ph type="sldNum" sz="quarter" idx="5"/>
          </p:nvPr>
        </p:nvSpPr>
        <p:spPr/>
        <p:txBody>
          <a:bodyPr/>
          <a:lstStyle/>
          <a:p>
            <a:fld id="{92952635-0B0F-47FC-BC2C-C650360E6E43}" type="slidenum">
              <a:rPr lang="en-US" smtClean="0"/>
              <a:t>64</a:t>
            </a:fld>
            <a:endParaRPr lang="en-US"/>
          </a:p>
        </p:txBody>
      </p:sp>
    </p:spTree>
    <p:extLst>
      <p:ext uri="{BB962C8B-B14F-4D97-AF65-F5344CB8AC3E}">
        <p14:creationId xmlns:p14="http://schemas.microsoft.com/office/powerpoint/2010/main" val="99118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6</a:t>
            </a:fld>
            <a:endParaRPr lang="en-US"/>
          </a:p>
        </p:txBody>
      </p:sp>
    </p:spTree>
    <p:extLst>
      <p:ext uri="{BB962C8B-B14F-4D97-AF65-F5344CB8AC3E}">
        <p14:creationId xmlns:p14="http://schemas.microsoft.com/office/powerpoint/2010/main" val="174361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a:t>
            </a:r>
            <a:r>
              <a:rPr lang="en-US" dirty="0" err="1"/>
              <a:t>Alda</a:t>
            </a:r>
            <a:r>
              <a:rPr lang="en-US" dirty="0"/>
              <a:t> tells a great story about when he got stuck Chile waiting to interview astronomers and became deathly ill with stomach pain. He met a Chilean surgeon while in a lot of pain. Instead of telling him the jargon of what he had, he gave it to him simply in a story. But simple doesn’t mean stupid or incorrect.</a:t>
            </a:r>
          </a:p>
          <a:p>
            <a:endParaRPr lang="en-US" dirty="0"/>
          </a:p>
          <a:p>
            <a:endParaRPr lang="en-US" dirty="0"/>
          </a:p>
          <a:p>
            <a:r>
              <a:rPr lang="en-US" dirty="0"/>
              <a:t>Some of your intestine has gone bad, we have to cut out the bad part and sew the two good ends together. </a:t>
            </a:r>
          </a:p>
        </p:txBody>
      </p:sp>
      <p:sp>
        <p:nvSpPr>
          <p:cNvPr id="4" name="Slide Number Placeholder 3"/>
          <p:cNvSpPr>
            <a:spLocks noGrp="1"/>
          </p:cNvSpPr>
          <p:nvPr>
            <p:ph type="sldNum" sz="quarter" idx="5"/>
          </p:nvPr>
        </p:nvSpPr>
        <p:spPr/>
        <p:txBody>
          <a:bodyPr/>
          <a:lstStyle/>
          <a:p>
            <a:fld id="{92952635-0B0F-47FC-BC2C-C650360E6E43}" type="slidenum">
              <a:rPr lang="en-US" smtClean="0"/>
              <a:t>7</a:t>
            </a:fld>
            <a:endParaRPr lang="en-US"/>
          </a:p>
        </p:txBody>
      </p:sp>
    </p:spTree>
    <p:extLst>
      <p:ext uri="{BB962C8B-B14F-4D97-AF65-F5344CB8AC3E}">
        <p14:creationId xmlns:p14="http://schemas.microsoft.com/office/powerpoint/2010/main" val="197819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8</a:t>
            </a:fld>
            <a:endParaRPr lang="en-US"/>
          </a:p>
        </p:txBody>
      </p:sp>
    </p:spTree>
    <p:extLst>
      <p:ext uri="{BB962C8B-B14F-4D97-AF65-F5344CB8AC3E}">
        <p14:creationId xmlns:p14="http://schemas.microsoft.com/office/powerpoint/2010/main" val="275749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9</a:t>
            </a:fld>
            <a:endParaRPr lang="en-US"/>
          </a:p>
        </p:txBody>
      </p:sp>
    </p:spTree>
    <p:extLst>
      <p:ext uri="{BB962C8B-B14F-4D97-AF65-F5344CB8AC3E}">
        <p14:creationId xmlns:p14="http://schemas.microsoft.com/office/powerpoint/2010/main" val="275507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a:t>
            </a:r>
          </a:p>
        </p:txBody>
      </p:sp>
      <p:sp>
        <p:nvSpPr>
          <p:cNvPr id="4" name="Slide Number Placeholder 3"/>
          <p:cNvSpPr>
            <a:spLocks noGrp="1"/>
          </p:cNvSpPr>
          <p:nvPr>
            <p:ph type="sldNum" sz="quarter" idx="5"/>
          </p:nvPr>
        </p:nvSpPr>
        <p:spPr/>
        <p:txBody>
          <a:bodyPr/>
          <a:lstStyle/>
          <a:p>
            <a:fld id="{92952635-0B0F-47FC-BC2C-C650360E6E43}" type="slidenum">
              <a:rPr lang="en-US" smtClean="0"/>
              <a:t>12</a:t>
            </a:fld>
            <a:endParaRPr lang="en-US"/>
          </a:p>
        </p:txBody>
      </p:sp>
    </p:spTree>
    <p:extLst>
      <p:ext uri="{BB962C8B-B14F-4D97-AF65-F5344CB8AC3E}">
        <p14:creationId xmlns:p14="http://schemas.microsoft.com/office/powerpoint/2010/main" val="401835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8FD9-1C24-422A-985E-654857DA80EB}"/>
              </a:ext>
            </a:extLst>
          </p:cNvPr>
          <p:cNvSpPr>
            <a:spLocks noGrp="1"/>
          </p:cNvSpPr>
          <p:nvPr>
            <p:ph type="ctrTitle"/>
          </p:nvPr>
        </p:nvSpPr>
        <p:spPr>
          <a:xfrm>
            <a:off x="1524000" y="1122363"/>
            <a:ext cx="9144000" cy="2387600"/>
          </a:xfrm>
        </p:spPr>
        <p:txBody>
          <a:bodyPr anchor="b"/>
          <a:lstStyle>
            <a:lvl1pPr algn="ctr">
              <a:defRPr sz="6000">
                <a:latin typeface="Abadi Extra Light" panose="020B02040201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0C6F3F1-874B-443B-8B4C-4F8E27B5F555}"/>
              </a:ext>
            </a:extLst>
          </p:cNvPr>
          <p:cNvSpPr>
            <a:spLocks noGrp="1"/>
          </p:cNvSpPr>
          <p:nvPr>
            <p:ph type="subTitle" idx="1"/>
          </p:nvPr>
        </p:nvSpPr>
        <p:spPr>
          <a:xfrm>
            <a:off x="1524000" y="3602038"/>
            <a:ext cx="9144000" cy="1655762"/>
          </a:xfrm>
        </p:spPr>
        <p:txBody>
          <a:bodyPr/>
          <a:lstStyle>
            <a:lvl1pPr marL="0" indent="0" algn="ctr">
              <a:buNone/>
              <a:defRPr sz="2400">
                <a:latin typeface="Abadi Extra Light" panose="020B02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EAF4A-B004-4540-8D93-0C099BD0846E}"/>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002AF0D0-EF49-4C25-9CC0-CE8350D49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0ABE4-B67C-43C3-A293-962C506675C4}"/>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1246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67494-9437-411F-BEF8-332C1121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774130-19FD-4A0E-A731-94A8764127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3B8F8-79F1-4126-8F12-2CCCE1115FB0}"/>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D13B4964-9DEA-47A4-B0E1-1384BB873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4263C-7B6E-4220-92F7-454017075A1B}"/>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650657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0C82C-4156-4441-ABF5-8232EBC0A7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4DB0E8-CB6A-4A97-8E25-6199EC48CB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8DE5-9694-41A1-B78C-092307BB1142}"/>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5780E9BC-01CF-494E-AA1B-603D8B9CA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6A48B-420C-4A85-A414-AEB53561D4F5}"/>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157863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0116-D5EC-4C93-8E35-A661E02176FC}"/>
              </a:ext>
            </a:extLst>
          </p:cNvPr>
          <p:cNvSpPr>
            <a:spLocks noGrp="1"/>
          </p:cNvSpPr>
          <p:nvPr>
            <p:ph type="title"/>
          </p:nvPr>
        </p:nvSpPr>
        <p:spPr/>
        <p:txBody>
          <a:bodyPr/>
          <a:lstStyle>
            <a:lvl1pPr>
              <a:defRPr>
                <a:latin typeface="Abadi Extra Light" panose="020B02040201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13B0635-FA8D-4DA7-B367-F6AF39BD64B1}"/>
              </a:ext>
            </a:extLst>
          </p:cNvPr>
          <p:cNvSpPr>
            <a:spLocks noGrp="1"/>
          </p:cNvSpPr>
          <p:nvPr>
            <p:ph idx="1"/>
          </p:nvPr>
        </p:nvSpPr>
        <p:spPr/>
        <p:txBody>
          <a:bodyPr/>
          <a:lstStyle>
            <a:lvl1pPr>
              <a:defRPr>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493C8-DD6E-475D-8409-E320F1719E92}"/>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18F30F63-1ED2-4478-8862-F5371DDFF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7DDE8-C8C8-45CF-860C-9B03465E7248}"/>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22838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7D6D-051E-45FB-A176-1B05382AB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12E76-F9F1-4081-9D58-FA9DE93D4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9FB56E-D9E7-481C-B5E4-23A488250402}"/>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AD4B33E7-2FDB-4EB8-A160-374283495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71D23-033D-4E96-B356-687B9E2CF447}"/>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90283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11CC-26D5-4483-937E-ED43F8EF5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C6E20-CD6D-4BA2-8047-0DAB666AB3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946FF-A3D9-4FFD-B865-1A5B3F7DC2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250DEE-12BC-4D0A-8035-B6C13A29457F}"/>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6" name="Footer Placeholder 5">
            <a:extLst>
              <a:ext uri="{FF2B5EF4-FFF2-40B4-BE49-F238E27FC236}">
                <a16:creationId xmlns:a16="http://schemas.microsoft.com/office/drawing/2014/main" id="{7F3B720F-4FB8-44B3-854F-9D68900F7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A8AFD-096A-4A4E-952F-FDB419862167}"/>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95105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E27C-1784-498A-AAC4-C873BD4EF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91E484-26AE-480A-A22F-408FD31F8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BA43C0-13B9-480C-BA69-621BD7136B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E8862-9C69-4B71-8F9D-53CC6740A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02679CF-6642-4115-BB4D-C84E038D0E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C5570-E1AF-4CEE-993F-5384F2E221C4}"/>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8" name="Footer Placeholder 7">
            <a:extLst>
              <a:ext uri="{FF2B5EF4-FFF2-40B4-BE49-F238E27FC236}">
                <a16:creationId xmlns:a16="http://schemas.microsoft.com/office/drawing/2014/main" id="{2149C82F-2ED7-45B2-ACBB-6EA7828A0D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74D3A-A7CD-4979-A7F6-5162993693F4}"/>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282954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3839-27FA-449F-9E1B-E83315959446}"/>
              </a:ext>
            </a:extLst>
          </p:cNvPr>
          <p:cNvSpPr>
            <a:spLocks noGrp="1"/>
          </p:cNvSpPr>
          <p:nvPr>
            <p:ph type="title"/>
          </p:nvPr>
        </p:nvSpPr>
        <p:spPr>
          <a:xfrm>
            <a:off x="838200" y="365125"/>
            <a:ext cx="10515600" cy="854075"/>
          </a:xfrm>
        </p:spPr>
        <p:txBody>
          <a:bodyPr/>
          <a:lstStyle>
            <a:lvl1pPr algn="ctr">
              <a:defRPr b="0" spc="0" baseline="0">
                <a:solidFill>
                  <a:srgbClr val="E46C0A"/>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45A58DF-E793-44E3-8D34-47CAD8C71728}"/>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4" name="Footer Placeholder 3">
            <a:extLst>
              <a:ext uri="{FF2B5EF4-FFF2-40B4-BE49-F238E27FC236}">
                <a16:creationId xmlns:a16="http://schemas.microsoft.com/office/drawing/2014/main" id="{7D5CB20E-1A03-42AB-892D-DF2EFDE91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59613E-BF34-4CC6-B15B-0C954A78E52B}"/>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295420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4DD0E-9C29-4857-8D4C-1AE65BA8809F}"/>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3" name="Footer Placeholder 2">
            <a:extLst>
              <a:ext uri="{FF2B5EF4-FFF2-40B4-BE49-F238E27FC236}">
                <a16:creationId xmlns:a16="http://schemas.microsoft.com/office/drawing/2014/main" id="{0A839570-00A8-4225-88BA-241DE1EEF4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2164EA-8B96-4E53-B31C-57F2F9CB5DA6}"/>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99005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384B-9098-427A-A3FB-3738120D8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D1C7-5F98-4A55-9F09-95228ACF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DBF5C4-0C28-416C-A2BB-666118517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DB9D59-BA49-4557-967C-C745C69BF5D0}"/>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6" name="Footer Placeholder 5">
            <a:extLst>
              <a:ext uri="{FF2B5EF4-FFF2-40B4-BE49-F238E27FC236}">
                <a16:creationId xmlns:a16="http://schemas.microsoft.com/office/drawing/2014/main" id="{1479C51D-B842-4495-A0E9-F531179CC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0B3F9-7E8C-4891-A10F-C80CF8FC90B7}"/>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201792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C711-3DF5-4789-8829-261E42846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CA774F-7C1A-4993-8223-4A3CE23716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FEC8F4-0EFC-42D3-9335-6A92D086B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7340FD-3472-4403-8278-6AF11A8C9986}"/>
              </a:ext>
            </a:extLst>
          </p:cNvPr>
          <p:cNvSpPr>
            <a:spLocks noGrp="1"/>
          </p:cNvSpPr>
          <p:nvPr>
            <p:ph type="dt" sz="half" idx="10"/>
          </p:nvPr>
        </p:nvSpPr>
        <p:spPr/>
        <p:txBody>
          <a:bodyPr/>
          <a:lstStyle/>
          <a:p>
            <a:fld id="{D1F52FA9-78FD-4AA4-8E24-A0B53A8B3EB8}" type="datetimeFigureOut">
              <a:rPr lang="en-US" smtClean="0"/>
              <a:t>5/20/2019</a:t>
            </a:fld>
            <a:endParaRPr lang="en-US"/>
          </a:p>
        </p:txBody>
      </p:sp>
      <p:sp>
        <p:nvSpPr>
          <p:cNvPr id="6" name="Footer Placeholder 5">
            <a:extLst>
              <a:ext uri="{FF2B5EF4-FFF2-40B4-BE49-F238E27FC236}">
                <a16:creationId xmlns:a16="http://schemas.microsoft.com/office/drawing/2014/main" id="{55D96795-2956-40D1-B06C-C9D3B0065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2A028-F51F-4C23-B21E-0AB4BE67256E}"/>
              </a:ext>
            </a:extLst>
          </p:cNvPr>
          <p:cNvSpPr>
            <a:spLocks noGrp="1"/>
          </p:cNvSpPr>
          <p:nvPr>
            <p:ph type="sldNum" sz="quarter" idx="12"/>
          </p:nvPr>
        </p:nvSpPr>
        <p:spPr/>
        <p:txBody>
          <a:bodyPr/>
          <a:lstStyle/>
          <a:p>
            <a:fld id="{011E0B5A-99A1-424E-B3C3-F520894462EC}" type="slidenum">
              <a:rPr lang="en-US" smtClean="0"/>
              <a:t>‹#›</a:t>
            </a:fld>
            <a:endParaRPr lang="en-US"/>
          </a:p>
        </p:txBody>
      </p:sp>
    </p:spTree>
    <p:extLst>
      <p:ext uri="{BB962C8B-B14F-4D97-AF65-F5344CB8AC3E}">
        <p14:creationId xmlns:p14="http://schemas.microsoft.com/office/powerpoint/2010/main" val="348570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391C5-D821-4E2F-A7C8-033507AF8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59D425-C60F-4BD3-8056-EBAF198F4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BABF4-D26B-4595-A058-985A40541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52FA9-78FD-4AA4-8E24-A0B53A8B3EB8}" type="datetimeFigureOut">
              <a:rPr lang="en-US" smtClean="0"/>
              <a:t>5/20/2019</a:t>
            </a:fld>
            <a:endParaRPr lang="en-US"/>
          </a:p>
        </p:txBody>
      </p:sp>
      <p:sp>
        <p:nvSpPr>
          <p:cNvPr id="5" name="Footer Placeholder 4">
            <a:extLst>
              <a:ext uri="{FF2B5EF4-FFF2-40B4-BE49-F238E27FC236}">
                <a16:creationId xmlns:a16="http://schemas.microsoft.com/office/drawing/2014/main" id="{4C036FB5-A7BD-4828-8711-908AB19F0E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22F87-6527-4F8C-B979-50A20C7F79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E0B5A-99A1-424E-B3C3-F520894462EC}" type="slidenum">
              <a:rPr lang="en-US" smtClean="0"/>
              <a:t>‹#›</a:t>
            </a:fld>
            <a:endParaRPr lang="en-US"/>
          </a:p>
        </p:txBody>
      </p:sp>
    </p:spTree>
    <p:extLst>
      <p:ext uri="{BB962C8B-B14F-4D97-AF65-F5344CB8AC3E}">
        <p14:creationId xmlns:p14="http://schemas.microsoft.com/office/powerpoint/2010/main" val="2910119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badi Extra Light" panose="020B02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17.png"/><Relationship Id="rId4" Type="http://schemas.openxmlformats.org/officeDocument/2006/relationships/image" Target="../media/image36.jpe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11051-0187-4DF3-B48E-27F7F09F7267}"/>
              </a:ext>
            </a:extLst>
          </p:cNvPr>
          <p:cNvSpPr/>
          <p:nvPr/>
        </p:nvSpPr>
        <p:spPr>
          <a:xfrm>
            <a:off x="128016" y="3666744"/>
            <a:ext cx="11923776" cy="3063240"/>
          </a:xfrm>
          <a:prstGeom prst="rect">
            <a:avLst/>
          </a:prstGeom>
          <a:solidFill>
            <a:srgbClr val="86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C647B1D-4373-4878-9690-9ADBC660BE04}"/>
              </a:ext>
            </a:extLst>
          </p:cNvPr>
          <p:cNvSpPr>
            <a:spLocks noGrp="1"/>
          </p:cNvSpPr>
          <p:nvPr>
            <p:ph type="ctrTitle"/>
          </p:nvPr>
        </p:nvSpPr>
        <p:spPr>
          <a:xfrm>
            <a:off x="128016" y="1122363"/>
            <a:ext cx="11859768" cy="2387600"/>
          </a:xfrm>
        </p:spPr>
        <p:txBody>
          <a:bodyPr>
            <a:normAutofit/>
          </a:bodyPr>
          <a:lstStyle/>
          <a:p>
            <a:pPr>
              <a:spcAft>
                <a:spcPts val="4800"/>
              </a:spcAft>
            </a:pPr>
            <a:r>
              <a:rPr lang="en-US" sz="5800" b="1" cap="small" dirty="0">
                <a:solidFill>
                  <a:srgbClr val="86807E"/>
                </a:solidFill>
                <a:latin typeface="Abadi Extra Light" panose="020B0204020104020204" pitchFamily="34" charset="0"/>
                <a:cs typeface="Arial" panose="020B0604020202020204" pitchFamily="34" charset="0"/>
              </a:rPr>
              <a:t>A Hidden World of Scientific Stories</a:t>
            </a:r>
            <a:br>
              <a:rPr lang="en-US" sz="5800" b="1" cap="small" dirty="0">
                <a:solidFill>
                  <a:srgbClr val="E46C0A"/>
                </a:solidFill>
                <a:latin typeface="Abadi Extra Light" panose="020B0204020104020204" pitchFamily="34" charset="0"/>
                <a:cs typeface="Arial" panose="020B0604020202020204" pitchFamily="34" charset="0"/>
              </a:rPr>
            </a:br>
            <a:r>
              <a:rPr lang="en-US" sz="3400" b="1" dirty="0">
                <a:solidFill>
                  <a:schemeClr val="accent4"/>
                </a:solidFill>
                <a:latin typeface="Abadi Extra Light" panose="020B0204020104020204" pitchFamily="34" charset="0"/>
                <a:cs typeface="Arial" panose="020B0604020202020204" pitchFamily="34" charset="0"/>
              </a:rPr>
              <a:t>(Or, my experiences with science communication)</a:t>
            </a:r>
          </a:p>
        </p:txBody>
      </p:sp>
      <p:sp>
        <p:nvSpPr>
          <p:cNvPr id="3" name="Subtitle 2">
            <a:extLst>
              <a:ext uri="{FF2B5EF4-FFF2-40B4-BE49-F238E27FC236}">
                <a16:creationId xmlns:a16="http://schemas.microsoft.com/office/drawing/2014/main" id="{A94F161A-6CC0-4D52-A32C-7B89CA6A073D}"/>
              </a:ext>
            </a:extLst>
          </p:cNvPr>
          <p:cNvSpPr>
            <a:spLocks noGrp="1"/>
          </p:cNvSpPr>
          <p:nvPr>
            <p:ph type="subTitle" idx="1"/>
          </p:nvPr>
        </p:nvSpPr>
        <p:spPr>
          <a:xfrm>
            <a:off x="304801" y="3848515"/>
            <a:ext cx="5669280" cy="2743200"/>
          </a:xfrm>
        </p:spPr>
        <p:txBody>
          <a:bodyPr>
            <a:noAutofit/>
          </a:bodyPr>
          <a:lstStyle/>
          <a:p>
            <a:r>
              <a:rPr lang="en-US" sz="4400" b="1" dirty="0">
                <a:solidFill>
                  <a:schemeClr val="bg1"/>
                </a:solidFill>
                <a:cs typeface="Arial" panose="020B0604020202020204" pitchFamily="34" charset="0"/>
              </a:rPr>
              <a:t>Colleen M. Iversen</a:t>
            </a:r>
            <a:br>
              <a:rPr lang="en-US" sz="4400" b="1" dirty="0">
                <a:solidFill>
                  <a:schemeClr val="bg1"/>
                </a:solidFill>
                <a:cs typeface="Arial" panose="020B0604020202020204" pitchFamily="34" charset="0"/>
              </a:rPr>
            </a:br>
            <a:endParaRPr lang="en-US" sz="4400" b="1" dirty="0">
              <a:solidFill>
                <a:schemeClr val="bg1"/>
              </a:solidFill>
              <a:cs typeface="Arial" panose="020B0604020202020204" pitchFamily="34" charset="0"/>
            </a:endParaRPr>
          </a:p>
          <a:p>
            <a:r>
              <a:rPr lang="en-US" sz="2800" dirty="0">
                <a:solidFill>
                  <a:schemeClr val="bg1"/>
                </a:solidFill>
                <a:cs typeface="Arial" panose="020B0604020202020204" pitchFamily="34" charset="0"/>
              </a:rPr>
              <a:t>Climate Change Science Institute and </a:t>
            </a:r>
            <a:br>
              <a:rPr lang="en-US" sz="2800" dirty="0">
                <a:solidFill>
                  <a:schemeClr val="bg1"/>
                </a:solidFill>
                <a:cs typeface="Arial" panose="020B0604020202020204" pitchFamily="34" charset="0"/>
              </a:rPr>
            </a:br>
            <a:r>
              <a:rPr lang="en-US" sz="2800" dirty="0">
                <a:solidFill>
                  <a:schemeClr val="bg1"/>
                </a:solidFill>
                <a:cs typeface="Arial" panose="020B0604020202020204" pitchFamily="34" charset="0"/>
              </a:rPr>
              <a:t>Environmental Sciences Division, </a:t>
            </a:r>
            <a:br>
              <a:rPr lang="en-US" sz="2800" dirty="0">
                <a:solidFill>
                  <a:schemeClr val="bg1"/>
                </a:solidFill>
                <a:cs typeface="Arial" panose="020B0604020202020204" pitchFamily="34" charset="0"/>
              </a:rPr>
            </a:br>
            <a:r>
              <a:rPr lang="en-US" sz="2800" dirty="0">
                <a:solidFill>
                  <a:schemeClr val="bg1"/>
                </a:solidFill>
                <a:cs typeface="Arial" panose="020B0604020202020204" pitchFamily="34" charset="0"/>
              </a:rPr>
              <a:t>Oak Ridge National Laboratory</a:t>
            </a:r>
          </a:p>
        </p:txBody>
      </p:sp>
      <p:sp>
        <p:nvSpPr>
          <p:cNvPr id="6" name="Subtitle 2">
            <a:extLst>
              <a:ext uri="{FF2B5EF4-FFF2-40B4-BE49-F238E27FC236}">
                <a16:creationId xmlns:a16="http://schemas.microsoft.com/office/drawing/2014/main" id="{49CD0870-E196-465E-8896-C80BC9B74D2B}"/>
              </a:ext>
            </a:extLst>
          </p:cNvPr>
          <p:cNvSpPr txBox="1">
            <a:spLocks/>
          </p:cNvSpPr>
          <p:nvPr/>
        </p:nvSpPr>
        <p:spPr>
          <a:xfrm>
            <a:off x="6220684" y="3848515"/>
            <a:ext cx="5669280" cy="2743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badi Extra Light" panose="020B02040201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badi Extra Light" panose="020B02040201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badi Extra Light" panose="020B0204020104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badi Extra Light" panose="020B0204020104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badi Extra Light" panose="020B02040201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sz="4400" b="1" dirty="0">
                <a:solidFill>
                  <a:schemeClr val="bg1"/>
                </a:solidFill>
                <a:cs typeface="Arial" panose="020B0604020202020204" pitchFamily="34" charset="0"/>
              </a:rPr>
            </a:br>
            <a:endParaRPr lang="en-US" sz="4400" b="1" dirty="0">
              <a:solidFill>
                <a:schemeClr val="bg1"/>
              </a:solidFill>
              <a:cs typeface="Arial" panose="020B0604020202020204" pitchFamily="34" charset="0"/>
            </a:endParaRPr>
          </a:p>
          <a:p>
            <a:r>
              <a:rPr lang="en-US" sz="2800" dirty="0">
                <a:solidFill>
                  <a:schemeClr val="bg1"/>
                </a:solidFill>
                <a:cs typeface="Arial" panose="020B0604020202020204" pitchFamily="34" charset="0"/>
              </a:rPr>
              <a:t>www.colleeniversen.com</a:t>
            </a:r>
            <a:br>
              <a:rPr lang="en-US" sz="2800" dirty="0">
                <a:solidFill>
                  <a:schemeClr val="bg1"/>
                </a:solidFill>
                <a:cs typeface="Arial" panose="020B0604020202020204" pitchFamily="34" charset="0"/>
              </a:rPr>
            </a:br>
            <a:r>
              <a:rPr lang="en-US" sz="2800" dirty="0">
                <a:solidFill>
                  <a:schemeClr val="bg1"/>
                </a:solidFill>
                <a:cs typeface="Arial" panose="020B0604020202020204" pitchFamily="34" charset="0"/>
              </a:rPr>
              <a:t>@</a:t>
            </a:r>
            <a:r>
              <a:rPr lang="en-US" sz="2800" dirty="0" err="1">
                <a:solidFill>
                  <a:schemeClr val="bg1"/>
                </a:solidFill>
                <a:cs typeface="Arial" panose="020B0604020202020204" pitchFamily="34" charset="0"/>
              </a:rPr>
              <a:t>Colleen_Iversen</a:t>
            </a:r>
            <a:endParaRPr lang="en-US" sz="2800" dirty="0">
              <a:solidFill>
                <a:schemeClr val="bg1"/>
              </a:solidFill>
              <a:cs typeface="Arial" panose="020B0604020202020204" pitchFamily="34" charset="0"/>
            </a:endParaRPr>
          </a:p>
        </p:txBody>
      </p:sp>
      <p:pic>
        <p:nvPicPr>
          <p:cNvPr id="7" name="Picture 10" descr="https://www.bh-bims.org/wp-content/uploads/2017/12/twitter-icon-white-e1513102680550.png">
            <a:extLst>
              <a:ext uri="{FF2B5EF4-FFF2-40B4-BE49-F238E27FC236}">
                <a16:creationId xmlns:a16="http://schemas.microsoft.com/office/drawing/2014/main" id="{77C5B849-6DD6-428A-B655-724A3EC258D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4550" y="5584352"/>
            <a:ext cx="737718"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5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530928" y="2057400"/>
            <a:ext cx="9130145"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A boardwalk stretches into the distance…</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966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reen field&#10;&#10;Description automatically generated">
            <a:extLst>
              <a:ext uri="{FF2B5EF4-FFF2-40B4-BE49-F238E27FC236}">
                <a16:creationId xmlns:a16="http://schemas.microsoft.com/office/drawing/2014/main" id="{648E6A07-0E7B-4D43-9556-13261A801FE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0500" y="182880"/>
            <a:ext cx="11811000" cy="6492240"/>
          </a:xfrm>
          <a:prstGeom prst="rect">
            <a:avLst/>
          </a:prstGeom>
          <a:ln w="38100">
            <a:noFill/>
          </a:ln>
        </p:spPr>
      </p:pic>
    </p:spTree>
    <p:extLst>
      <p:ext uri="{BB962C8B-B14F-4D97-AF65-F5344CB8AC3E}">
        <p14:creationId xmlns:p14="http://schemas.microsoft.com/office/powerpoint/2010/main" val="41073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pic>
        <p:nvPicPr>
          <p:cNvPr id="4098" name="Picture 2" descr="Image result for dr know it all">
            <a:extLst>
              <a:ext uri="{FF2B5EF4-FFF2-40B4-BE49-F238E27FC236}">
                <a16:creationId xmlns:a16="http://schemas.microsoft.com/office/drawing/2014/main" id="{3ED6F3C5-5891-4818-BEFE-6FDDABEBB4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748145"/>
            <a:ext cx="5523057" cy="53617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D281C3-4464-46DD-8A31-7CB178248093}"/>
              </a:ext>
            </a:extLst>
          </p:cNvPr>
          <p:cNvSpPr/>
          <p:nvPr/>
        </p:nvSpPr>
        <p:spPr>
          <a:xfrm>
            <a:off x="660689" y="3780135"/>
            <a:ext cx="5347854"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(Adding to the story)</a:t>
            </a:r>
          </a:p>
        </p:txBody>
      </p:sp>
    </p:spTree>
    <p:extLst>
      <p:ext uri="{BB962C8B-B14F-4D97-AF65-F5344CB8AC3E}">
        <p14:creationId xmlns:p14="http://schemas.microsoft.com/office/powerpoint/2010/main" val="260373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But wait…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pic>
        <p:nvPicPr>
          <p:cNvPr id="6146" name="Picture 2" descr="Image result for but wait there's more">
            <a:extLst>
              <a:ext uri="{FF2B5EF4-FFF2-40B4-BE49-F238E27FC236}">
                <a16:creationId xmlns:a16="http://schemas.microsoft.com/office/drawing/2014/main" id="{9696C8FF-9256-455C-9575-8AA6ECA996F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67056" y="1036604"/>
            <a:ext cx="5153890" cy="4497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5AA6B2-C03F-405C-886A-1ADC64BC32B9}"/>
              </a:ext>
            </a:extLst>
          </p:cNvPr>
          <p:cNvSpPr/>
          <p:nvPr/>
        </p:nvSpPr>
        <p:spPr>
          <a:xfrm>
            <a:off x="600363" y="4694535"/>
            <a:ext cx="3801052"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(Thinking on your feet)</a:t>
            </a:r>
          </a:p>
        </p:txBody>
      </p:sp>
    </p:spTree>
    <p:extLst>
      <p:ext uri="{BB962C8B-B14F-4D97-AF65-F5344CB8AC3E}">
        <p14:creationId xmlns:p14="http://schemas.microsoft.com/office/powerpoint/2010/main" val="392868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pic>
        <p:nvPicPr>
          <p:cNvPr id="7170" name="Picture 2" descr="Image result for rant about traffic">
            <a:extLst>
              <a:ext uri="{FF2B5EF4-FFF2-40B4-BE49-F238E27FC236}">
                <a16:creationId xmlns:a16="http://schemas.microsoft.com/office/drawing/2014/main" id="{DEE752B4-700B-4053-B0CA-2E5A71B7A9B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53018" y="1617108"/>
            <a:ext cx="5209309" cy="3494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5B06BC-13BC-4950-B459-01206A5BEF20}"/>
              </a:ext>
            </a:extLst>
          </p:cNvPr>
          <p:cNvSpPr/>
          <p:nvPr/>
        </p:nvSpPr>
        <p:spPr>
          <a:xfrm>
            <a:off x="230908" y="5590463"/>
            <a:ext cx="4802910"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(Finding the underlying meaning)</a:t>
            </a:r>
          </a:p>
        </p:txBody>
      </p:sp>
    </p:spTree>
    <p:extLst>
      <p:ext uri="{BB962C8B-B14F-4D97-AF65-F5344CB8AC3E}">
        <p14:creationId xmlns:p14="http://schemas.microsoft.com/office/powerpoint/2010/main" val="203819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Elevator</a:t>
            </a:r>
          </a:p>
        </p:txBody>
      </p:sp>
      <p:pic>
        <p:nvPicPr>
          <p:cNvPr id="8196" name="Picture 4" descr="Featured Image for Develop Your Elevator Pitch">
            <a:extLst>
              <a:ext uri="{FF2B5EF4-FFF2-40B4-BE49-F238E27FC236}">
                <a16:creationId xmlns:a16="http://schemas.microsoft.com/office/drawing/2014/main" id="{E5D0B49D-9C93-43B3-92A1-90C0B8F1A14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391562" y="796636"/>
            <a:ext cx="4932221" cy="5264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95F5FF-4BFA-4CCB-80DC-97A7504543C5}"/>
              </a:ext>
            </a:extLst>
          </p:cNvPr>
          <p:cNvSpPr/>
          <p:nvPr/>
        </p:nvSpPr>
        <p:spPr>
          <a:xfrm>
            <a:off x="1043708" y="5331844"/>
            <a:ext cx="3801052"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(A short, sweet story)</a:t>
            </a:r>
          </a:p>
        </p:txBody>
      </p:sp>
    </p:spTree>
    <p:extLst>
      <p:ext uri="{BB962C8B-B14F-4D97-AF65-F5344CB8AC3E}">
        <p14:creationId xmlns:p14="http://schemas.microsoft.com/office/powerpoint/2010/main" val="282605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5A4187-9A0D-4574-867B-983B3611588F}"/>
              </a:ext>
            </a:extLst>
          </p:cNvPr>
          <p:cNvSpPr/>
          <p:nvPr/>
        </p:nvSpPr>
        <p:spPr>
          <a:xfrm>
            <a:off x="230908" y="6403214"/>
            <a:ext cx="11804073" cy="369332"/>
          </a:xfrm>
          <a:prstGeom prst="rect">
            <a:avLst/>
          </a:prstGeom>
        </p:spPr>
        <p:txBody>
          <a:bodyPr wrap="square">
            <a:spAutoFit/>
          </a:bodyPr>
          <a:lstStyle/>
          <a:p>
            <a:pPr algn="ctr"/>
            <a:r>
              <a:rPr lang="en-US" dirty="0">
                <a:solidFill>
                  <a:srgbClr val="86807E"/>
                </a:solidFill>
                <a:latin typeface="Montserrat"/>
              </a:rPr>
              <a:t>​</a:t>
            </a:r>
            <a:r>
              <a:rPr lang="en-US" b="1" dirty="0">
                <a:solidFill>
                  <a:srgbClr val="86807E"/>
                </a:solidFill>
                <a:latin typeface="Montserrat"/>
              </a:rPr>
              <a:t>Climate Change Science Institute at Oak Ridge National Laboratory</a:t>
            </a:r>
            <a:r>
              <a:rPr lang="en-US" dirty="0">
                <a:solidFill>
                  <a:srgbClr val="86807E"/>
                </a:solidFill>
                <a:latin typeface="Montserrat"/>
              </a:rPr>
              <a:t>     	Cutting-edge · </a:t>
            </a:r>
            <a:r>
              <a:rPr lang="en-US" b="1" dirty="0" err="1">
                <a:solidFill>
                  <a:schemeClr val="accent4"/>
                </a:solidFill>
                <a:latin typeface="Montserrat"/>
              </a:rPr>
              <a:t>SciComm</a:t>
            </a:r>
            <a:r>
              <a:rPr lang="en-US" dirty="0">
                <a:solidFill>
                  <a:srgbClr val="86807E"/>
                </a:solidFill>
                <a:latin typeface="Montserrat"/>
              </a:rPr>
              <a:t> · Leaders · Vision</a:t>
            </a:r>
            <a:endParaRPr lang="en-US" dirty="0">
              <a:solidFill>
                <a:srgbClr val="86807E"/>
              </a:solidFill>
            </a:endParaRPr>
          </a:p>
        </p:txBody>
      </p:sp>
      <p:sp>
        <p:nvSpPr>
          <p:cNvPr id="4" name="TextBox 3">
            <a:extLst>
              <a:ext uri="{FF2B5EF4-FFF2-40B4-BE49-F238E27FC236}">
                <a16:creationId xmlns:a16="http://schemas.microsoft.com/office/drawing/2014/main" id="{9E8980CE-7E2C-478E-AB81-9791C54C2FA4}"/>
              </a:ext>
            </a:extLst>
          </p:cNvPr>
          <p:cNvSpPr txBox="1"/>
          <p:nvPr/>
        </p:nvSpPr>
        <p:spPr>
          <a:xfrm>
            <a:off x="85899" y="2101272"/>
            <a:ext cx="3931920" cy="2743200"/>
          </a:xfrm>
          <a:prstGeom prst="rect">
            <a:avLst/>
          </a:prstGeom>
          <a:solidFill>
            <a:srgbClr val="86807E"/>
          </a:solidFill>
        </p:spPr>
        <p:txBody>
          <a:bodyPr wrap="square" lIns="457200" tIns="91440" rIns="457200" bIns="91440" rtlCol="0" anchor="ctr" anchorCtr="0">
            <a:noAutofit/>
          </a:bodyPr>
          <a:lstStyle/>
          <a:p>
            <a:pPr algn="ctr"/>
            <a:r>
              <a:rPr lang="en-US" sz="6000" b="1" dirty="0">
                <a:solidFill>
                  <a:schemeClr val="bg1"/>
                </a:solidFill>
                <a:latin typeface="Abadi Extra Light" panose="020B0604020202020204" pitchFamily="34" charset="0"/>
                <a:cs typeface="Arial" panose="020B0604020202020204" pitchFamily="34" charset="0"/>
              </a:rPr>
              <a:t>Scientists </a:t>
            </a:r>
          </a:p>
        </p:txBody>
      </p:sp>
      <p:sp>
        <p:nvSpPr>
          <p:cNvPr id="5" name="TextBox 4">
            <a:extLst>
              <a:ext uri="{FF2B5EF4-FFF2-40B4-BE49-F238E27FC236}">
                <a16:creationId xmlns:a16="http://schemas.microsoft.com/office/drawing/2014/main" id="{4953280B-B95C-4586-9B0B-FE3359553FBB}"/>
              </a:ext>
            </a:extLst>
          </p:cNvPr>
          <p:cNvSpPr txBox="1"/>
          <p:nvPr/>
        </p:nvSpPr>
        <p:spPr>
          <a:xfrm>
            <a:off x="4130040" y="2101272"/>
            <a:ext cx="3931920" cy="2743200"/>
          </a:xfrm>
          <a:prstGeom prst="rect">
            <a:avLst/>
          </a:prstGeom>
          <a:solidFill>
            <a:srgbClr val="86807E"/>
          </a:solidFill>
        </p:spPr>
        <p:txBody>
          <a:bodyPr wrap="square" lIns="457200" tIns="91440" rIns="457200" bIns="91440" rtlCol="0" anchor="ctr" anchorCtr="0">
            <a:noAutofit/>
          </a:bodyPr>
          <a:lstStyle/>
          <a:p>
            <a:pPr algn="ctr"/>
            <a:r>
              <a:rPr lang="en-US" sz="6000" b="1" dirty="0">
                <a:solidFill>
                  <a:schemeClr val="bg1"/>
                </a:solidFill>
                <a:latin typeface="Abadi Extra Light" panose="020B0604020202020204" pitchFamily="34" charset="0"/>
                <a:cs typeface="Arial" panose="020B0604020202020204" pitchFamily="34" charset="0"/>
              </a:rPr>
              <a:t>Public </a:t>
            </a:r>
          </a:p>
        </p:txBody>
      </p:sp>
      <p:sp>
        <p:nvSpPr>
          <p:cNvPr id="6" name="TextBox 5">
            <a:extLst>
              <a:ext uri="{FF2B5EF4-FFF2-40B4-BE49-F238E27FC236}">
                <a16:creationId xmlns:a16="http://schemas.microsoft.com/office/drawing/2014/main" id="{342297EC-F01D-4970-928E-2263890B7ACF}"/>
              </a:ext>
            </a:extLst>
          </p:cNvPr>
          <p:cNvSpPr txBox="1"/>
          <p:nvPr/>
        </p:nvSpPr>
        <p:spPr>
          <a:xfrm>
            <a:off x="8174181" y="2101272"/>
            <a:ext cx="3931920" cy="2743200"/>
          </a:xfrm>
          <a:prstGeom prst="rect">
            <a:avLst/>
          </a:prstGeom>
          <a:solidFill>
            <a:srgbClr val="86807E"/>
          </a:solidFill>
        </p:spPr>
        <p:txBody>
          <a:bodyPr wrap="square" lIns="457200" tIns="91440" rIns="457200" bIns="91440" rtlCol="0" anchor="ctr" anchorCtr="0">
            <a:noAutofit/>
          </a:bodyPr>
          <a:lstStyle/>
          <a:p>
            <a:pPr algn="ctr"/>
            <a:r>
              <a:rPr lang="en-US" sz="6000" b="1" dirty="0">
                <a:solidFill>
                  <a:schemeClr val="bg1"/>
                </a:solidFill>
                <a:latin typeface="Abadi Extra Light" panose="020B0604020202020204" pitchFamily="34" charset="0"/>
                <a:cs typeface="Arial" panose="020B0604020202020204" pitchFamily="34" charset="0"/>
              </a:rPr>
              <a:t>Students </a:t>
            </a:r>
          </a:p>
        </p:txBody>
      </p:sp>
    </p:spTree>
    <p:extLst>
      <p:ext uri="{BB962C8B-B14F-4D97-AF65-F5344CB8AC3E}">
        <p14:creationId xmlns:p14="http://schemas.microsoft.com/office/powerpoint/2010/main" val="271868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0" y="2057400"/>
            <a:ext cx="12192000" cy="2743200"/>
          </a:xfrm>
          <a:prstGeom prst="rect">
            <a:avLst/>
          </a:prstGeom>
          <a:solidFill>
            <a:srgbClr val="86807E"/>
          </a:solidFill>
          <a:ln w="38100">
            <a:noFill/>
          </a:ln>
        </p:spPr>
        <p:txBody>
          <a:bodyPr wrap="square" lIns="457200" tIns="91440" rIns="457200" bIns="91440" rtlCol="0" anchor="ctr" anchorCtr="0">
            <a:noAutofit/>
          </a:bodyPr>
          <a:lstStyle/>
          <a:p>
            <a:r>
              <a:rPr lang="en-US" sz="6000" b="1" dirty="0">
                <a:solidFill>
                  <a:schemeClr val="bg1"/>
                </a:solidFill>
                <a:latin typeface="Abadi Extra Light" panose="020B0604020202020204" pitchFamily="34" charset="0"/>
                <a:cs typeface="Arial" panose="020B0604020202020204" pitchFamily="34" charset="0"/>
              </a:rPr>
              <a:t>How can we improve our communication with other scientists? </a:t>
            </a:r>
          </a:p>
        </p:txBody>
      </p:sp>
    </p:spTree>
    <p:extLst>
      <p:ext uri="{BB962C8B-B14F-4D97-AF65-F5344CB8AC3E}">
        <p14:creationId xmlns:p14="http://schemas.microsoft.com/office/powerpoint/2010/main" val="2427353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646583" y="2057400"/>
            <a:ext cx="8898835"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A compelling story</a:t>
            </a:r>
            <a:r>
              <a:rPr lang="en-US" sz="6000" b="1" dirty="0">
                <a:solidFill>
                  <a:schemeClr val="accent4"/>
                </a:solidFill>
                <a:latin typeface="Abadi Extra Light" panose="020B0604020202020204" pitchFamily="34" charset="0"/>
                <a:cs typeface="Arial" panose="020B0604020202020204" pitchFamily="34" charset="0"/>
              </a:rPr>
              <a:t>’</a:t>
            </a:r>
            <a:endParaRPr lang="en-US" sz="6000" b="1" dirty="0">
              <a:solidFill>
                <a:srgbClr val="86807E"/>
              </a:solidFill>
              <a:latin typeface="Abadi Extra Light"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080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E0FD53-1010-455D-A7A1-897CF87B9E6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7183" y="502920"/>
            <a:ext cx="9477634" cy="5852160"/>
          </a:xfrm>
          <a:prstGeom prst="rect">
            <a:avLst/>
          </a:prstGeom>
          <a:ln w="38100">
            <a:solidFill>
              <a:schemeClr val="tx1"/>
            </a:solidFill>
          </a:ln>
        </p:spPr>
      </p:pic>
      <p:sp>
        <p:nvSpPr>
          <p:cNvPr id="3" name="Rectangle 2">
            <a:extLst>
              <a:ext uri="{FF2B5EF4-FFF2-40B4-BE49-F238E27FC236}">
                <a16:creationId xmlns:a16="http://schemas.microsoft.com/office/drawing/2014/main" id="{40646AD8-1064-4BEC-A39F-82D9C0522478}"/>
              </a:ext>
            </a:extLst>
          </p:cNvPr>
          <p:cNvSpPr/>
          <p:nvPr/>
        </p:nvSpPr>
        <p:spPr>
          <a:xfrm>
            <a:off x="230908" y="6403214"/>
            <a:ext cx="11804073" cy="369332"/>
          </a:xfrm>
          <a:prstGeom prst="rect">
            <a:avLst/>
          </a:prstGeom>
        </p:spPr>
        <p:txBody>
          <a:bodyPr wrap="square">
            <a:spAutoFit/>
          </a:bodyPr>
          <a:lstStyle/>
          <a:p>
            <a:pPr algn="ctr"/>
            <a:r>
              <a:rPr lang="en-US" dirty="0">
                <a:solidFill>
                  <a:srgbClr val="86807E"/>
                </a:solidFill>
                <a:latin typeface="Montserrat"/>
              </a:rPr>
              <a:t>​</a:t>
            </a:r>
            <a:r>
              <a:rPr lang="en-US" b="1" dirty="0">
                <a:solidFill>
                  <a:srgbClr val="86807E"/>
                </a:solidFill>
                <a:latin typeface="Montserrat"/>
              </a:rPr>
              <a:t>Schuur and Mack, 2018</a:t>
            </a:r>
            <a:r>
              <a:rPr lang="en-US" dirty="0">
                <a:solidFill>
                  <a:srgbClr val="86807E"/>
                </a:solidFill>
                <a:latin typeface="Montserrat"/>
              </a:rPr>
              <a:t>     				</a:t>
            </a:r>
            <a:r>
              <a:rPr lang="en-US" i="1" dirty="0" err="1">
                <a:solidFill>
                  <a:srgbClr val="86807E"/>
                </a:solidFill>
                <a:latin typeface="Montserrat"/>
              </a:rPr>
              <a:t>Annu</a:t>
            </a:r>
            <a:r>
              <a:rPr lang="en-US" i="1" dirty="0">
                <a:solidFill>
                  <a:srgbClr val="86807E"/>
                </a:solidFill>
                <a:latin typeface="Montserrat"/>
              </a:rPr>
              <a:t>. Rev. Ecol. </a:t>
            </a:r>
            <a:r>
              <a:rPr lang="en-US" i="1" dirty="0" err="1">
                <a:solidFill>
                  <a:srgbClr val="86807E"/>
                </a:solidFill>
                <a:latin typeface="Montserrat"/>
              </a:rPr>
              <a:t>Evol</a:t>
            </a:r>
            <a:r>
              <a:rPr lang="en-US" i="1" dirty="0">
                <a:solidFill>
                  <a:srgbClr val="86807E"/>
                </a:solidFill>
                <a:latin typeface="Montserrat"/>
              </a:rPr>
              <a:t>. Syst. </a:t>
            </a:r>
            <a:r>
              <a:rPr lang="en-US" dirty="0">
                <a:solidFill>
                  <a:srgbClr val="86807E"/>
                </a:solidFill>
                <a:latin typeface="Montserrat"/>
              </a:rPr>
              <a:t>49: 279 - 301</a:t>
            </a:r>
            <a:endParaRPr lang="en-US" dirty="0">
              <a:solidFill>
                <a:srgbClr val="86807E"/>
              </a:solidFill>
            </a:endParaRPr>
          </a:p>
        </p:txBody>
      </p:sp>
    </p:spTree>
    <p:extLst>
      <p:ext uri="{BB962C8B-B14F-4D97-AF65-F5344CB8AC3E}">
        <p14:creationId xmlns:p14="http://schemas.microsoft.com/office/powerpoint/2010/main" val="276978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0224AD-E183-4B60-8EC9-36D0F8AC5BB5}"/>
              </a:ext>
            </a:extLst>
          </p:cNvPr>
          <p:cNvGrpSpPr/>
          <p:nvPr/>
        </p:nvGrpSpPr>
        <p:grpSpPr>
          <a:xfrm>
            <a:off x="3397127" y="119148"/>
            <a:ext cx="5397747" cy="6555972"/>
            <a:chOff x="3473327" y="119148"/>
            <a:chExt cx="5397747" cy="6555972"/>
          </a:xfrm>
        </p:grpSpPr>
        <p:pic>
          <p:nvPicPr>
            <p:cNvPr id="5" name="Picture 2" descr="Image result for alan alda book">
              <a:extLst>
                <a:ext uri="{FF2B5EF4-FFF2-40B4-BE49-F238E27FC236}">
                  <a16:creationId xmlns:a16="http://schemas.microsoft.com/office/drawing/2014/main" id="{BB77CD53-A1BC-4452-ABD9-D5B0AAB8462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473327" y="182880"/>
              <a:ext cx="5245347" cy="6492240"/>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11" name="Picture 2" descr="Image result for alan alda book">
              <a:extLst>
                <a:ext uri="{FF2B5EF4-FFF2-40B4-BE49-F238E27FC236}">
                  <a16:creationId xmlns:a16="http://schemas.microsoft.com/office/drawing/2014/main" id="{ED0DE88B-5F36-4902-B81A-6E4B65A1DD9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2943924"/>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55C745D-D327-4CB3-9EB8-F9C423317FC3}"/>
                </a:ext>
              </a:extLst>
            </p:cNvPr>
            <p:cNvGrpSpPr/>
            <p:nvPr/>
          </p:nvGrpSpPr>
          <p:grpSpPr>
            <a:xfrm>
              <a:off x="8032984" y="119148"/>
              <a:ext cx="773430" cy="3404640"/>
              <a:chOff x="8097644" y="119148"/>
              <a:chExt cx="773430" cy="3404640"/>
            </a:xfrm>
          </p:grpSpPr>
          <p:grpSp>
            <p:nvGrpSpPr>
              <p:cNvPr id="2" name="Group 1">
                <a:extLst>
                  <a:ext uri="{FF2B5EF4-FFF2-40B4-BE49-F238E27FC236}">
                    <a16:creationId xmlns:a16="http://schemas.microsoft.com/office/drawing/2014/main" id="{322251CD-DCB7-4832-A158-E1019D31DE50}"/>
                  </a:ext>
                </a:extLst>
              </p:cNvPr>
              <p:cNvGrpSpPr/>
              <p:nvPr/>
            </p:nvGrpSpPr>
            <p:grpSpPr>
              <a:xfrm>
                <a:off x="8097644" y="635280"/>
                <a:ext cx="697230" cy="2888508"/>
                <a:chOff x="8173844" y="55416"/>
                <a:chExt cx="697230" cy="2888508"/>
              </a:xfrm>
            </p:grpSpPr>
            <p:pic>
              <p:nvPicPr>
                <p:cNvPr id="7" name="Picture 2" descr="Image result for alan alda book">
                  <a:extLst>
                    <a:ext uri="{FF2B5EF4-FFF2-40B4-BE49-F238E27FC236}">
                      <a16:creationId xmlns:a16="http://schemas.microsoft.com/office/drawing/2014/main" id="{2030C3BB-4B76-4C21-8326-6BA3F9DBAB5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635279"/>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8" name="Picture 2" descr="Image result for alan alda book">
                  <a:extLst>
                    <a:ext uri="{FF2B5EF4-FFF2-40B4-BE49-F238E27FC236}">
                      <a16:creationId xmlns:a16="http://schemas.microsoft.com/office/drawing/2014/main" id="{3ED9FE64-D131-411E-B1F7-CAFBFD98DBD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1215143"/>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9" name="Picture 2" descr="Image result for alan alda book">
                  <a:extLst>
                    <a:ext uri="{FF2B5EF4-FFF2-40B4-BE49-F238E27FC236}">
                      <a16:creationId xmlns:a16="http://schemas.microsoft.com/office/drawing/2014/main" id="{728234C1-6E4E-4D6C-AA20-313F2A8F008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1784196"/>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10" name="Picture 2" descr="Image result for alan alda book">
                  <a:extLst>
                    <a:ext uri="{FF2B5EF4-FFF2-40B4-BE49-F238E27FC236}">
                      <a16:creationId xmlns:a16="http://schemas.microsoft.com/office/drawing/2014/main" id="{E3850200-BDF3-4B8D-A830-959601A36D4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2364060"/>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12" name="Picture 2" descr="Image result for alan alda book">
                  <a:extLst>
                    <a:ext uri="{FF2B5EF4-FFF2-40B4-BE49-F238E27FC236}">
                      <a16:creationId xmlns:a16="http://schemas.microsoft.com/office/drawing/2014/main" id="{949D95A0-F4D6-461C-BA2D-2DF82809C26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55416"/>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grpSp>
          <p:pic>
            <p:nvPicPr>
              <p:cNvPr id="13" name="Picture 2" descr="Image result for alan alda book">
                <a:extLst>
                  <a:ext uri="{FF2B5EF4-FFF2-40B4-BE49-F238E27FC236}">
                    <a16:creationId xmlns:a16="http://schemas.microsoft.com/office/drawing/2014/main" id="{011C6F98-D3DC-47A4-B237-2FD7F3DFC8F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119148"/>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8550EFBB-9777-4F12-B86A-C4FF3F3D26CC}"/>
                </a:ext>
              </a:extLst>
            </p:cNvPr>
            <p:cNvGrpSpPr/>
            <p:nvPr/>
          </p:nvGrpSpPr>
          <p:grpSpPr>
            <a:xfrm>
              <a:off x="8173844" y="4946339"/>
              <a:ext cx="697230" cy="1728781"/>
              <a:chOff x="8173844" y="1215143"/>
              <a:chExt cx="697230" cy="1728781"/>
            </a:xfrm>
          </p:grpSpPr>
          <p:pic>
            <p:nvPicPr>
              <p:cNvPr id="18" name="Picture 2" descr="Image result for alan alda book">
                <a:extLst>
                  <a:ext uri="{FF2B5EF4-FFF2-40B4-BE49-F238E27FC236}">
                    <a16:creationId xmlns:a16="http://schemas.microsoft.com/office/drawing/2014/main" id="{384E1613-9BD0-4330-8997-EB0832ABF30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1215143"/>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19" name="Picture 2" descr="Image result for alan alda book">
                <a:extLst>
                  <a:ext uri="{FF2B5EF4-FFF2-40B4-BE49-F238E27FC236}">
                    <a16:creationId xmlns:a16="http://schemas.microsoft.com/office/drawing/2014/main" id="{02F9FACB-7627-450A-BE3D-0947301BCE9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1784196"/>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pic>
            <p:nvPicPr>
              <p:cNvPr id="20" name="Picture 2" descr="Image result for alan alda book">
                <a:extLst>
                  <a:ext uri="{FF2B5EF4-FFF2-40B4-BE49-F238E27FC236}">
                    <a16:creationId xmlns:a16="http://schemas.microsoft.com/office/drawing/2014/main" id="{DADCA340-6600-4ABA-9D9E-2F70ECBE847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173844" y="2364060"/>
                <a:ext cx="697230" cy="579864"/>
              </a:xfrm>
              <a:prstGeom prst="rect">
                <a:avLst/>
              </a:prstGeom>
              <a:ln w="38100">
                <a:no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49393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err="1">
                <a:solidFill>
                  <a:srgbClr val="86807E"/>
                </a:solidFill>
                <a:latin typeface="Abadi Extra Light" panose="020B0604020202020204" pitchFamily="34" charset="0"/>
                <a:cs typeface="Arial" panose="020B0604020202020204" pitchFamily="34" charset="0"/>
              </a:rPr>
              <a:t>TwiceasNice</a:t>
            </a:r>
            <a:endParaRPr lang="en-US" sz="6000" b="1" dirty="0">
              <a:solidFill>
                <a:srgbClr val="86807E"/>
              </a:solidFill>
              <a:latin typeface="Abadi Extra Light"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499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A731E-E069-4499-959B-802AC3AC8C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80032" y="88642"/>
            <a:ext cx="5831936" cy="6680716"/>
          </a:xfrm>
          <a:prstGeom prst="rect">
            <a:avLst/>
          </a:prstGeom>
        </p:spPr>
      </p:pic>
    </p:spTree>
    <p:extLst>
      <p:ext uri="{BB962C8B-B14F-4D97-AF65-F5344CB8AC3E}">
        <p14:creationId xmlns:p14="http://schemas.microsoft.com/office/powerpoint/2010/main" val="1663087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Deep roots</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2664620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C0E996-4CCF-4B9F-8AF7-5F0A7A069431}"/>
              </a:ext>
            </a:extLst>
          </p:cNvPr>
          <p:cNvGrpSpPr>
            <a:grpSpLocks noChangeAspect="1"/>
          </p:cNvGrpSpPr>
          <p:nvPr/>
        </p:nvGrpSpPr>
        <p:grpSpPr>
          <a:xfrm>
            <a:off x="2371536" y="182880"/>
            <a:ext cx="7448928" cy="6675120"/>
            <a:chOff x="3398981" y="591127"/>
            <a:chExt cx="6019339" cy="5394038"/>
          </a:xfrm>
        </p:grpSpPr>
        <p:pic>
          <p:nvPicPr>
            <p:cNvPr id="2" name="Picture 1">
              <a:extLst>
                <a:ext uri="{FF2B5EF4-FFF2-40B4-BE49-F238E27FC236}">
                  <a16:creationId xmlns:a16="http://schemas.microsoft.com/office/drawing/2014/main" id="{A1B6299F-0B70-45F4-81D8-86E80691F6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8982" y="591127"/>
              <a:ext cx="6019338" cy="3495964"/>
            </a:xfrm>
            <a:prstGeom prst="rect">
              <a:avLst/>
            </a:prstGeom>
          </p:spPr>
        </p:pic>
        <p:pic>
          <p:nvPicPr>
            <p:cNvPr id="4" name="Picture 3">
              <a:extLst>
                <a:ext uri="{FF2B5EF4-FFF2-40B4-BE49-F238E27FC236}">
                  <a16:creationId xmlns:a16="http://schemas.microsoft.com/office/drawing/2014/main" id="{96EF73E1-7156-4872-AC91-7C76698D87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98981" y="2974109"/>
              <a:ext cx="6019339" cy="3011056"/>
            </a:xfrm>
            <a:prstGeom prst="rect">
              <a:avLst/>
            </a:prstGeom>
          </p:spPr>
        </p:pic>
      </p:grpSp>
      <p:sp>
        <p:nvSpPr>
          <p:cNvPr id="6" name="Rectangle 5">
            <a:extLst>
              <a:ext uri="{FF2B5EF4-FFF2-40B4-BE49-F238E27FC236}">
                <a16:creationId xmlns:a16="http://schemas.microsoft.com/office/drawing/2014/main" id="{13754020-51E1-41F6-A213-C126D1DBC0DB}"/>
              </a:ext>
            </a:extLst>
          </p:cNvPr>
          <p:cNvSpPr/>
          <p:nvPr/>
        </p:nvSpPr>
        <p:spPr>
          <a:xfrm>
            <a:off x="3574474" y="4666827"/>
            <a:ext cx="5061526"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(www.colleeniversen.com)</a:t>
            </a:r>
          </a:p>
        </p:txBody>
      </p:sp>
    </p:spTree>
    <p:extLst>
      <p:ext uri="{BB962C8B-B14F-4D97-AF65-F5344CB8AC3E}">
        <p14:creationId xmlns:p14="http://schemas.microsoft.com/office/powerpoint/2010/main" val="82802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740408" y="2057400"/>
            <a:ext cx="8711184" cy="2743200"/>
          </a:xfrm>
          <a:prstGeom prst="rect">
            <a:avLst/>
          </a:prstGeom>
          <a:noFill/>
        </p:spPr>
        <p:txBody>
          <a:bodyPr wrap="square" lIns="457200" tIns="91440" rIns="457200" bIns="91440" rtlCol="0" anchor="ctr" anchorCtr="0">
            <a:noAutofit/>
          </a:bodyPr>
          <a:lstStyle/>
          <a:p>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Beautiful winding fingers</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36155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D50621-CEF1-4CB9-B430-5A5590A2BCE2}"/>
              </a:ext>
            </a:extLst>
          </p:cNvPr>
          <p:cNvSpPr/>
          <p:nvPr/>
        </p:nvSpPr>
        <p:spPr>
          <a:xfrm>
            <a:off x="230908" y="6403214"/>
            <a:ext cx="11804073" cy="369332"/>
          </a:xfrm>
          <a:prstGeom prst="rect">
            <a:avLst/>
          </a:prstGeom>
        </p:spPr>
        <p:txBody>
          <a:bodyPr wrap="square">
            <a:spAutoFit/>
          </a:bodyPr>
          <a:lstStyle/>
          <a:p>
            <a:pPr algn="ctr"/>
            <a:r>
              <a:rPr lang="en-US" dirty="0">
                <a:solidFill>
                  <a:srgbClr val="86807E"/>
                </a:solidFill>
                <a:latin typeface="Montserrat"/>
              </a:rPr>
              <a:t>​</a:t>
            </a:r>
            <a:r>
              <a:rPr lang="en-US" b="1" dirty="0">
                <a:solidFill>
                  <a:srgbClr val="86807E"/>
                </a:solidFill>
                <a:latin typeface="Montserrat"/>
              </a:rPr>
              <a:t>‘Up Goer Five Challenge’</a:t>
            </a:r>
            <a:r>
              <a:rPr lang="en-US" dirty="0">
                <a:solidFill>
                  <a:srgbClr val="86807E"/>
                </a:solidFill>
                <a:latin typeface="Montserrat"/>
              </a:rPr>
              <a:t>     American Geophysical Union Fall Meeting</a:t>
            </a:r>
            <a:endParaRPr lang="en-US" dirty="0">
              <a:solidFill>
                <a:srgbClr val="86807E"/>
              </a:solidFill>
            </a:endParaRPr>
          </a:p>
        </p:txBody>
      </p:sp>
      <p:pic>
        <p:nvPicPr>
          <p:cNvPr id="3" name="Picture 2">
            <a:extLst>
              <a:ext uri="{FF2B5EF4-FFF2-40B4-BE49-F238E27FC236}">
                <a16:creationId xmlns:a16="http://schemas.microsoft.com/office/drawing/2014/main" id="{0625F27E-BAF3-4473-93C1-879892385A5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19325" y="228600"/>
            <a:ext cx="7734300" cy="5995988"/>
          </a:xfrm>
          <a:prstGeom prst="rect">
            <a:avLst/>
          </a:prstGeom>
          <a:ln w="38100">
            <a:solidFill>
              <a:schemeClr val="bg2">
                <a:lumMod val="25000"/>
              </a:schemeClr>
            </a:solidFill>
          </a:ln>
        </p:spPr>
      </p:pic>
    </p:spTree>
    <p:extLst>
      <p:ext uri="{BB962C8B-B14F-4D97-AF65-F5344CB8AC3E}">
        <p14:creationId xmlns:p14="http://schemas.microsoft.com/office/powerpoint/2010/main" val="147793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board&#10;&#10;Description automatically generated">
            <a:extLst>
              <a:ext uri="{FF2B5EF4-FFF2-40B4-BE49-F238E27FC236}">
                <a16:creationId xmlns:a16="http://schemas.microsoft.com/office/drawing/2014/main" id="{31BD5A51-65BC-449B-BD3C-274ADDA91E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679" y="-18662"/>
            <a:ext cx="13161076" cy="6876662"/>
          </a:xfrm>
          <a:prstGeom prst="rect">
            <a:avLst/>
          </a:prstGeom>
        </p:spPr>
      </p:pic>
      <p:sp>
        <p:nvSpPr>
          <p:cNvPr id="5" name="TextBox 4">
            <a:extLst>
              <a:ext uri="{FF2B5EF4-FFF2-40B4-BE49-F238E27FC236}">
                <a16:creationId xmlns:a16="http://schemas.microsoft.com/office/drawing/2014/main" id="{B62C7A08-6257-4A98-B3F2-3BA53B5AAE6D}"/>
              </a:ext>
            </a:extLst>
          </p:cNvPr>
          <p:cNvSpPr txBox="1"/>
          <p:nvPr/>
        </p:nvSpPr>
        <p:spPr>
          <a:xfrm>
            <a:off x="11000792" y="6075783"/>
            <a:ext cx="1098938" cy="646331"/>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Shutterstock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255851521</a:t>
            </a:r>
            <a:br>
              <a:rPr lang="en-US" sz="1200" dirty="0">
                <a:solidFill>
                  <a:schemeClr val="bg1"/>
                </a:solidFill>
                <a:latin typeface="Arial" panose="020B0604020202020204" pitchFamily="34" charset="0"/>
                <a:cs typeface="Arial" panose="020B0604020202020204" pitchFamily="34" charset="0"/>
              </a:rPr>
            </a:br>
            <a:r>
              <a:rPr lang="en-US" sz="1200" i="1" dirty="0" err="1">
                <a:solidFill>
                  <a:schemeClr val="bg1"/>
                </a:solidFill>
                <a:latin typeface="Arial" panose="020B0604020202020204" pitchFamily="34" charset="0"/>
                <a:cs typeface="Arial" panose="020B0604020202020204" pitchFamily="34" charset="0"/>
              </a:rPr>
              <a:t>Glasscage</a:t>
            </a:r>
            <a:endParaRPr lang="en-US"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37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r>
              <a:rPr lang="en-US" sz="4000" dirty="0">
                <a:solidFill>
                  <a:srgbClr val="86807E"/>
                </a:solidFill>
                <a:latin typeface="Abadi Extra Light" panose="020B0204020104020204" pitchFamily="34" charset="0"/>
              </a:rPr>
              <a:t>Green, living things that cover the world have parts that are under ground. </a:t>
            </a:r>
          </a:p>
          <a:p>
            <a:endParaRPr lang="en-US" sz="4000" dirty="0">
              <a:solidFill>
                <a:srgbClr val="86807E"/>
              </a:solidFill>
              <a:latin typeface="Abadi Extra Light" panose="020B0204020104020204" pitchFamily="34" charset="0"/>
            </a:endParaRPr>
          </a:p>
          <a:p>
            <a:r>
              <a:rPr lang="en-US" sz="4000" dirty="0">
                <a:solidFill>
                  <a:srgbClr val="86807E"/>
                </a:solidFill>
                <a:latin typeface="Abadi Extra Light" panose="020B0204020104020204" pitchFamily="34" charset="0"/>
              </a:rPr>
              <a:t>These parts are important because they get food and water for the green parts we can see. </a:t>
            </a:r>
            <a:endParaRPr lang="en-US" sz="3600" dirty="0">
              <a:solidFill>
                <a:srgbClr val="86807E"/>
              </a:solidFill>
              <a:latin typeface="Abadi Extra Light" panose="020B0204020104020204" pitchFamily="34" charset="0"/>
            </a:endParaRPr>
          </a:p>
        </p:txBody>
      </p:sp>
    </p:spTree>
    <p:extLst>
      <p:ext uri="{BB962C8B-B14F-4D97-AF65-F5344CB8AC3E}">
        <p14:creationId xmlns:p14="http://schemas.microsoft.com/office/powerpoint/2010/main" val="304261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r>
              <a:rPr lang="en-US" sz="4000" dirty="0">
                <a:solidFill>
                  <a:srgbClr val="86807E"/>
                </a:solidFill>
                <a:latin typeface="Abadi Extra Light" panose="020B0204020104020204" pitchFamily="34" charset="0"/>
              </a:rPr>
              <a:t>The parts under ground are beautiful winding fingers that are as fine as the hairs on your head, and they live in the brown, dead matter under our feet. </a:t>
            </a:r>
            <a:endParaRPr lang="en-US" sz="3600" dirty="0">
              <a:solidFill>
                <a:srgbClr val="86807E"/>
              </a:solidFill>
              <a:latin typeface="Abadi Extra Light" panose="020B0204020104020204" pitchFamily="34" charset="0"/>
            </a:endParaRPr>
          </a:p>
        </p:txBody>
      </p:sp>
    </p:spTree>
    <p:extLst>
      <p:ext uri="{BB962C8B-B14F-4D97-AF65-F5344CB8AC3E}">
        <p14:creationId xmlns:p14="http://schemas.microsoft.com/office/powerpoint/2010/main" val="298220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r>
              <a:rPr lang="en-US" sz="4000" dirty="0">
                <a:solidFill>
                  <a:srgbClr val="86807E"/>
                </a:solidFill>
                <a:latin typeface="Abadi Extra Light" panose="020B0204020104020204" pitchFamily="34" charset="0"/>
              </a:rPr>
              <a:t>My friends and I found news on under ground parts growing in different places in the world to better understand how they are the same and how they are different. </a:t>
            </a:r>
            <a:endParaRPr lang="en-US" sz="3600" dirty="0">
              <a:solidFill>
                <a:srgbClr val="86807E"/>
              </a:solidFill>
              <a:latin typeface="Abadi Extra Light" panose="020B0204020104020204" pitchFamily="34" charset="0"/>
            </a:endParaRPr>
          </a:p>
        </p:txBody>
      </p:sp>
    </p:spTree>
    <p:extLst>
      <p:ext uri="{BB962C8B-B14F-4D97-AF65-F5344CB8AC3E}">
        <p14:creationId xmlns:p14="http://schemas.microsoft.com/office/powerpoint/2010/main" val="348257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lan alda book">
            <a:extLst>
              <a:ext uri="{FF2B5EF4-FFF2-40B4-BE49-F238E27FC236}">
                <a16:creationId xmlns:a16="http://schemas.microsoft.com/office/drawing/2014/main" id="{968F4135-9B24-40EE-BA59-A0E214A17BD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28518" y="1417320"/>
            <a:ext cx="9934965" cy="4023360"/>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72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B5D7C-E365-4221-B5A8-703C152CB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9252" y="540834"/>
            <a:ext cx="11753497" cy="5776332"/>
          </a:xfrm>
          <a:prstGeom prst="rect">
            <a:avLst/>
          </a:prstGeom>
        </p:spPr>
      </p:pic>
    </p:spTree>
    <p:extLst>
      <p:ext uri="{BB962C8B-B14F-4D97-AF65-F5344CB8AC3E}">
        <p14:creationId xmlns:p14="http://schemas.microsoft.com/office/powerpoint/2010/main" val="3753934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0" y="2057400"/>
            <a:ext cx="12192000" cy="2743200"/>
          </a:xfrm>
          <a:prstGeom prst="rect">
            <a:avLst/>
          </a:prstGeom>
          <a:solidFill>
            <a:srgbClr val="86807E"/>
          </a:solidFill>
          <a:ln w="38100">
            <a:noFill/>
          </a:ln>
        </p:spPr>
        <p:txBody>
          <a:bodyPr wrap="square" lIns="457200" tIns="91440" rIns="457200" bIns="91440" rtlCol="0" anchor="ctr" anchorCtr="0">
            <a:noAutofit/>
          </a:bodyPr>
          <a:lstStyle/>
          <a:p>
            <a:r>
              <a:rPr lang="en-US" sz="6000" b="1" dirty="0">
                <a:solidFill>
                  <a:schemeClr val="bg1"/>
                </a:solidFill>
                <a:latin typeface="Abadi Extra Light" panose="020B0604020202020204" pitchFamily="34" charset="0"/>
                <a:cs typeface="Arial" panose="020B0604020202020204" pitchFamily="34" charset="0"/>
              </a:rPr>
              <a:t>How can we improve our communication with the public? </a:t>
            </a:r>
          </a:p>
        </p:txBody>
      </p:sp>
    </p:spTree>
    <p:extLst>
      <p:ext uri="{BB962C8B-B14F-4D97-AF65-F5344CB8AC3E}">
        <p14:creationId xmlns:p14="http://schemas.microsoft.com/office/powerpoint/2010/main" val="1287447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A green seashore</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2584692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DDCEE5-740D-47B6-825B-C8636911F33D}"/>
              </a:ext>
            </a:extLst>
          </p:cNvPr>
          <p:cNvSpPr>
            <a:spLocks noGrp="1"/>
          </p:cNvSpPr>
          <p:nvPr>
            <p:ph type="title"/>
          </p:nvPr>
        </p:nvSpPr>
        <p:spPr/>
        <p:txBody>
          <a:bodyPr/>
          <a:lstStyle/>
          <a:p>
            <a:r>
              <a:rPr lang="en-US" dirty="0">
                <a:solidFill>
                  <a:srgbClr val="E46C0A"/>
                </a:solidFill>
              </a:rPr>
              <a:t>‘The Surprising Life Inside Frozen Soil’ </a:t>
            </a:r>
          </a:p>
        </p:txBody>
      </p:sp>
      <p:pic>
        <p:nvPicPr>
          <p:cNvPr id="2" name="Picture 1">
            <a:extLst>
              <a:ext uri="{FF2B5EF4-FFF2-40B4-BE49-F238E27FC236}">
                <a16:creationId xmlns:a16="http://schemas.microsoft.com/office/drawing/2014/main" id="{4C4F54F6-E6E3-438A-8CFC-A2F3BE75630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7690" y="1463400"/>
            <a:ext cx="11176620" cy="4955872"/>
          </a:xfrm>
          <a:prstGeom prst="rect">
            <a:avLst/>
          </a:prstGeom>
        </p:spPr>
      </p:pic>
      <p:pic>
        <p:nvPicPr>
          <p:cNvPr id="5" name="scifri201801127_Clipped">
            <a:hlinkClick r:id="" action="ppaction://media"/>
            <a:extLst>
              <a:ext uri="{FF2B5EF4-FFF2-40B4-BE49-F238E27FC236}">
                <a16:creationId xmlns:a16="http://schemas.microsoft.com/office/drawing/2014/main" id="{1AAABB79-8FF2-4C85-870F-38A4AAF15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349" y="6055551"/>
            <a:ext cx="609600" cy="609600"/>
          </a:xfrm>
          <a:prstGeom prst="rect">
            <a:avLst/>
          </a:prstGeom>
        </p:spPr>
      </p:pic>
    </p:spTree>
    <p:extLst>
      <p:ext uri="{BB962C8B-B14F-4D97-AF65-F5344CB8AC3E}">
        <p14:creationId xmlns:p14="http://schemas.microsoft.com/office/powerpoint/2010/main" val="5214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marL="571500" indent="-571500">
              <a:spcAft>
                <a:spcPts val="1200"/>
              </a:spcAft>
              <a:buFont typeface="Arial" panose="020B0604020202020204" pitchFamily="34" charset="0"/>
              <a:buChar char="•"/>
            </a:pPr>
            <a:r>
              <a:rPr lang="en-US" sz="3600" b="1" dirty="0">
                <a:solidFill>
                  <a:schemeClr val="accent4"/>
                </a:solidFill>
                <a:latin typeface="Abadi Extra Light" panose="020B0204020104020204" pitchFamily="34" charset="0"/>
              </a:rPr>
              <a:t>‘I could take you’ </a:t>
            </a:r>
            <a:r>
              <a:rPr lang="en-US" sz="3600" dirty="0">
                <a:solidFill>
                  <a:srgbClr val="86807E"/>
                </a:solidFill>
                <a:latin typeface="Abadi Extra Light" panose="020B0204020104020204" pitchFamily="34" charset="0"/>
              </a:rPr>
              <a:t>to Barrow, Alaska in the summertime</a:t>
            </a:r>
          </a:p>
          <a:p>
            <a:pPr marL="571500" indent="-571500">
              <a:spcAft>
                <a:spcPts val="1200"/>
              </a:spcAft>
              <a:buFont typeface="Arial" panose="020B0604020202020204" pitchFamily="34" charset="0"/>
              <a:buChar char="•"/>
            </a:pPr>
            <a:r>
              <a:rPr lang="en-US" sz="3600" dirty="0">
                <a:solidFill>
                  <a:srgbClr val="86807E"/>
                </a:solidFill>
                <a:latin typeface="Abadi Extra Light" panose="020B0204020104020204" pitchFamily="34" charset="0"/>
              </a:rPr>
              <a:t>Look out over the tundra, it would look like a </a:t>
            </a:r>
            <a:r>
              <a:rPr lang="en-US" sz="3600" b="1" dirty="0">
                <a:solidFill>
                  <a:schemeClr val="accent4"/>
                </a:solidFill>
                <a:latin typeface="Abadi Extra Light" panose="020B0204020104020204" pitchFamily="34" charset="0"/>
              </a:rPr>
              <a:t>‘green seashore’</a:t>
            </a:r>
          </a:p>
          <a:p>
            <a:pPr marL="571500" indent="-571500">
              <a:spcAft>
                <a:spcPts val="1200"/>
              </a:spcAft>
              <a:buFont typeface="Arial" panose="020B0604020202020204" pitchFamily="34" charset="0"/>
              <a:buChar char="•"/>
            </a:pPr>
            <a:r>
              <a:rPr lang="en-US" sz="3600" dirty="0">
                <a:solidFill>
                  <a:srgbClr val="86807E"/>
                </a:solidFill>
                <a:latin typeface="Abadi Extra Light" panose="020B0204020104020204" pitchFamily="34" charset="0"/>
              </a:rPr>
              <a:t>The plants that are there are </a:t>
            </a:r>
            <a:r>
              <a:rPr lang="en-US" sz="3600" b="1" dirty="0">
                <a:solidFill>
                  <a:schemeClr val="accent4"/>
                </a:solidFill>
                <a:latin typeface="Abadi Extra Light" panose="020B0204020104020204" pitchFamily="34" charset="0"/>
              </a:rPr>
              <a:t>‘hugging the ground’ </a:t>
            </a:r>
            <a:r>
              <a:rPr lang="en-US" sz="3600" dirty="0">
                <a:solidFill>
                  <a:srgbClr val="86807E"/>
                </a:solidFill>
                <a:latin typeface="Abadi Extra Light" panose="020B0204020104020204" pitchFamily="34" charset="0"/>
              </a:rPr>
              <a:t>to avoid the harsh wind and cold</a:t>
            </a:r>
          </a:p>
          <a:p>
            <a:pPr marL="571500" indent="-571500">
              <a:spcAft>
                <a:spcPts val="1200"/>
              </a:spcAft>
              <a:buFont typeface="Arial" panose="020B0604020202020204" pitchFamily="34" charset="0"/>
              <a:buChar char="•"/>
            </a:pPr>
            <a:r>
              <a:rPr lang="en-US" sz="3600" dirty="0">
                <a:solidFill>
                  <a:srgbClr val="86807E"/>
                </a:solidFill>
                <a:latin typeface="Abadi Extra Light" panose="020B0204020104020204" pitchFamily="34" charset="0"/>
              </a:rPr>
              <a:t>Really that’s </a:t>
            </a:r>
            <a:r>
              <a:rPr lang="en-US" sz="3600" b="1" dirty="0">
                <a:solidFill>
                  <a:schemeClr val="accent4"/>
                </a:solidFill>
                <a:latin typeface="Abadi Extra Light" panose="020B0204020104020204" pitchFamily="34" charset="0"/>
              </a:rPr>
              <a:t>‘just the tip of the iceberg’</a:t>
            </a:r>
            <a:r>
              <a:rPr lang="en-US" sz="3600" dirty="0">
                <a:solidFill>
                  <a:srgbClr val="86807E"/>
                </a:solidFill>
                <a:latin typeface="Abadi Extra Light" panose="020B0204020104020204" pitchFamily="34" charset="0"/>
              </a:rPr>
              <a:t>; really all the action in the tundra is belowground</a:t>
            </a:r>
          </a:p>
          <a:p>
            <a:pPr marL="571500" indent="-571500">
              <a:spcAft>
                <a:spcPts val="1200"/>
              </a:spcAft>
              <a:buFont typeface="Arial" panose="020B0604020202020204" pitchFamily="34" charset="0"/>
              <a:buChar char="•"/>
            </a:pPr>
            <a:r>
              <a:rPr lang="en-US" sz="3600" dirty="0">
                <a:solidFill>
                  <a:srgbClr val="86807E"/>
                </a:solidFill>
                <a:latin typeface="Abadi Extra Light" panose="020B0204020104020204" pitchFamily="34" charset="0"/>
              </a:rPr>
              <a:t>The further the roots </a:t>
            </a:r>
            <a:r>
              <a:rPr lang="en-US" sz="3600" b="1" dirty="0">
                <a:solidFill>
                  <a:schemeClr val="accent4"/>
                </a:solidFill>
                <a:latin typeface="Abadi Extra Light" panose="020B0204020104020204" pitchFamily="34" charset="0"/>
              </a:rPr>
              <a:t>‘dip their toes’ </a:t>
            </a:r>
            <a:r>
              <a:rPr lang="en-US" sz="3600" dirty="0">
                <a:solidFill>
                  <a:srgbClr val="86807E"/>
                </a:solidFill>
                <a:latin typeface="Abadi Extra Light" panose="020B0204020104020204" pitchFamily="34" charset="0"/>
              </a:rPr>
              <a:t>into the soil, the closer they are to that freezing permafrost </a:t>
            </a:r>
          </a:p>
        </p:txBody>
      </p:sp>
    </p:spTree>
    <p:extLst>
      <p:ext uri="{BB962C8B-B14F-4D97-AF65-F5344CB8AC3E}">
        <p14:creationId xmlns:p14="http://schemas.microsoft.com/office/powerpoint/2010/main" val="2543368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86328" y="2057400"/>
            <a:ext cx="11619345"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Do you want me to tell you about robots</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557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B8CA989E-45F9-4F0D-B2BE-536BBB84008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08036" y="152248"/>
            <a:ext cx="5975929" cy="6422490"/>
          </a:xfrm>
          <a:prstGeom prst="rect">
            <a:avLst/>
          </a:prstGeom>
          <a:ln w="38100">
            <a:solidFill>
              <a:schemeClr val="bg1"/>
            </a:solidFill>
          </a:ln>
          <a:effectLst>
            <a:outerShdw blurRad="292100" dist="139700" dir="2700000" algn="tl" rotWithShape="0">
              <a:srgbClr val="333333">
                <a:alpha val="65000"/>
              </a:srgbClr>
            </a:outerShdw>
          </a:effectLst>
        </p:spPr>
      </p:pic>
      <p:pic>
        <p:nvPicPr>
          <p:cNvPr id="5" name="Picture 4" descr="A group of people standing in a room&#10;&#10;Description automatically generated">
            <a:extLst>
              <a:ext uri="{FF2B5EF4-FFF2-40B4-BE49-F238E27FC236}">
                <a16:creationId xmlns:a16="http://schemas.microsoft.com/office/drawing/2014/main" id="{9C4B329F-B27A-4605-B65F-29BE34F6A33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82047" y="943880"/>
            <a:ext cx="2611649" cy="4959808"/>
          </a:xfrm>
          <a:prstGeom prst="rect">
            <a:avLst/>
          </a:prstGeom>
          <a:ln w="38100">
            <a:solidFill>
              <a:schemeClr val="bg1"/>
            </a:solidFill>
          </a:ln>
          <a:effectLst>
            <a:outerShdw blurRad="292100" dist="139700" dir="2700000" algn="tl" rotWithShape="0">
              <a:srgbClr val="333333">
                <a:alpha val="65000"/>
              </a:srgbClr>
            </a:outerShdw>
          </a:effectLst>
        </p:spPr>
      </p:pic>
      <p:pic>
        <p:nvPicPr>
          <p:cNvPr id="4" name="Secret City Radio Show 20190412 - Colleen_Split">
            <a:hlinkClick r:id="" action="ppaction://media"/>
            <a:extLst>
              <a:ext uri="{FF2B5EF4-FFF2-40B4-BE49-F238E27FC236}">
                <a16:creationId xmlns:a16="http://schemas.microsoft.com/office/drawing/2014/main" id="{49F0C665-EA86-4566-B36B-E623696981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8540" y="6110912"/>
            <a:ext cx="609600" cy="609600"/>
          </a:xfrm>
          <a:prstGeom prst="rect">
            <a:avLst/>
          </a:prstGeom>
        </p:spPr>
      </p:pic>
    </p:spTree>
    <p:extLst>
      <p:ext uri="{BB962C8B-B14F-4D97-AF65-F5344CB8AC3E}">
        <p14:creationId xmlns:p14="http://schemas.microsoft.com/office/powerpoint/2010/main" val="396961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marL="571500" indent="-571500">
              <a:spcAft>
                <a:spcPts val="1200"/>
              </a:spcAft>
              <a:buFont typeface="Arial" panose="020B0604020202020204" pitchFamily="34" charset="0"/>
              <a:buChar char="•"/>
            </a:pPr>
            <a:r>
              <a:rPr lang="en-US" sz="4000" dirty="0">
                <a:solidFill>
                  <a:srgbClr val="86807E"/>
                </a:solidFill>
                <a:latin typeface="Abadi Extra Light" panose="020B0204020104020204" pitchFamily="34" charset="0"/>
              </a:rPr>
              <a:t>‘I already just answered that because I jumped ahead of you.’</a:t>
            </a:r>
          </a:p>
          <a:p>
            <a:pPr marL="571500" indent="-571500">
              <a:spcAft>
                <a:spcPts val="1200"/>
              </a:spcAft>
              <a:buFont typeface="Arial" panose="020B0604020202020204" pitchFamily="34" charset="0"/>
              <a:buChar char="•"/>
            </a:pPr>
            <a:r>
              <a:rPr lang="en-US" sz="4000" dirty="0">
                <a:solidFill>
                  <a:srgbClr val="86807E"/>
                </a:solidFill>
                <a:latin typeface="Abadi Extra Light" panose="020B0204020104020204" pitchFamily="34" charset="0"/>
              </a:rPr>
              <a:t>‘You’re being </a:t>
            </a:r>
            <a:r>
              <a:rPr lang="en-US" sz="4000" b="1" dirty="0">
                <a:solidFill>
                  <a:schemeClr val="accent4"/>
                </a:solidFill>
                <a:latin typeface="Abadi Extra Light" panose="020B0204020104020204" pitchFamily="34" charset="0"/>
              </a:rPr>
              <a:t>very relatable </a:t>
            </a:r>
            <a:r>
              <a:rPr lang="en-US" sz="4000" dirty="0">
                <a:solidFill>
                  <a:srgbClr val="86807E"/>
                </a:solidFill>
                <a:latin typeface="Abadi Extra Light" panose="020B0204020104020204" pitchFamily="34" charset="0"/>
              </a:rPr>
              <a:t>Dr. Iversen, which I appreciate!’</a:t>
            </a:r>
          </a:p>
          <a:p>
            <a:pPr marL="571500" indent="-571500">
              <a:spcAft>
                <a:spcPts val="1200"/>
              </a:spcAft>
              <a:buFont typeface="Arial" panose="020B0604020202020204" pitchFamily="34" charset="0"/>
              <a:buChar char="•"/>
            </a:pPr>
            <a:r>
              <a:rPr lang="en-US" sz="4000" b="1" dirty="0">
                <a:solidFill>
                  <a:schemeClr val="accent4"/>
                </a:solidFill>
                <a:latin typeface="Abadi Extra Light" panose="020B0204020104020204" pitchFamily="34" charset="0"/>
              </a:rPr>
              <a:t>‘Do you want me to tell you about robots?’ </a:t>
            </a:r>
            <a:endParaRPr lang="en-US" sz="3600" b="1" dirty="0">
              <a:solidFill>
                <a:schemeClr val="accent4"/>
              </a:solidFill>
              <a:latin typeface="Abadi Extra Light" panose="020B0204020104020204" pitchFamily="34" charset="0"/>
            </a:endParaRPr>
          </a:p>
        </p:txBody>
      </p:sp>
    </p:spTree>
    <p:extLst>
      <p:ext uri="{BB962C8B-B14F-4D97-AF65-F5344CB8AC3E}">
        <p14:creationId xmlns:p14="http://schemas.microsoft.com/office/powerpoint/2010/main" val="2034092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New Voices</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2481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81B50-E2B1-4295-99BE-E2B03A6BF1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02059" y="234176"/>
            <a:ext cx="8987883" cy="6058205"/>
          </a:xfrm>
          <a:prstGeom prst="rect">
            <a:avLst/>
          </a:prstGeom>
        </p:spPr>
      </p:pic>
      <p:sp>
        <p:nvSpPr>
          <p:cNvPr id="5" name="Rectangle 4">
            <a:extLst>
              <a:ext uri="{FF2B5EF4-FFF2-40B4-BE49-F238E27FC236}">
                <a16:creationId xmlns:a16="http://schemas.microsoft.com/office/drawing/2014/main" id="{C5D07D9C-6EED-4E13-A4B6-2E4010447EF5}"/>
              </a:ext>
            </a:extLst>
          </p:cNvPr>
          <p:cNvSpPr/>
          <p:nvPr/>
        </p:nvSpPr>
        <p:spPr>
          <a:xfrm>
            <a:off x="230908" y="6403214"/>
            <a:ext cx="11804073" cy="369332"/>
          </a:xfrm>
          <a:prstGeom prst="rect">
            <a:avLst/>
          </a:prstGeom>
        </p:spPr>
        <p:txBody>
          <a:bodyPr wrap="square">
            <a:spAutoFit/>
          </a:bodyPr>
          <a:lstStyle/>
          <a:p>
            <a:pPr algn="ctr"/>
            <a:r>
              <a:rPr lang="en-US" dirty="0">
                <a:solidFill>
                  <a:srgbClr val="86807E"/>
                </a:solidFill>
                <a:latin typeface="Montserrat"/>
              </a:rPr>
              <a:t>​</a:t>
            </a:r>
            <a:r>
              <a:rPr lang="en-US" b="1" dirty="0">
                <a:solidFill>
                  <a:srgbClr val="86807E"/>
                </a:solidFill>
                <a:latin typeface="Montserrat"/>
              </a:rPr>
              <a:t>‘New Voices’ of the National Academies of Science, Engineering, and Medicine</a:t>
            </a:r>
            <a:r>
              <a:rPr lang="en-US" dirty="0">
                <a:solidFill>
                  <a:srgbClr val="86807E"/>
                </a:solidFill>
                <a:latin typeface="Montserrat"/>
              </a:rPr>
              <a:t>     https://www.newvoicesnasem.org/</a:t>
            </a:r>
            <a:endParaRPr lang="en-US" dirty="0">
              <a:solidFill>
                <a:srgbClr val="86807E"/>
              </a:solidFill>
            </a:endParaRPr>
          </a:p>
        </p:txBody>
      </p:sp>
    </p:spTree>
    <p:extLst>
      <p:ext uri="{BB962C8B-B14F-4D97-AF65-F5344CB8AC3E}">
        <p14:creationId xmlns:p14="http://schemas.microsoft.com/office/powerpoint/2010/main" val="290881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lan alda book">
            <a:extLst>
              <a:ext uri="{FF2B5EF4-FFF2-40B4-BE49-F238E27FC236}">
                <a16:creationId xmlns:a16="http://schemas.microsoft.com/office/drawing/2014/main" id="{BB77CD53-A1BC-4452-ABD9-D5B0AAB8462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068415" y="137160"/>
            <a:ext cx="6055170" cy="6583680"/>
          </a:xfrm>
          <a:prstGeom prst="rect">
            <a:avLst/>
          </a:prstGeom>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683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6515C1-E082-4897-8E16-A45DF17A847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22764" y="217449"/>
            <a:ext cx="8146473" cy="6423102"/>
          </a:xfrm>
          <a:prstGeom prst="rect">
            <a:avLst/>
          </a:prstGeom>
          <a:ln w="38100">
            <a:solidFill>
              <a:schemeClr val="bg2">
                <a:lumMod val="25000"/>
              </a:schemeClr>
            </a:solidFill>
          </a:ln>
        </p:spPr>
      </p:pic>
    </p:spTree>
    <p:extLst>
      <p:ext uri="{BB962C8B-B14F-4D97-AF65-F5344CB8AC3E}">
        <p14:creationId xmlns:p14="http://schemas.microsoft.com/office/powerpoint/2010/main" val="878557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I am a scientist</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948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a scientist.</a:t>
            </a:r>
            <a:endParaRPr lang="en-US" sz="3600" b="1" dirty="0">
              <a:solidFill>
                <a:schemeClr val="accent4"/>
              </a:solidFill>
              <a:latin typeface="Abadi Extra Light" panose="020B0204020104020204" pitchFamily="34" charset="0"/>
            </a:endParaRPr>
          </a:p>
        </p:txBody>
      </p:sp>
    </p:spTree>
    <p:extLst>
      <p:ext uri="{BB962C8B-B14F-4D97-AF65-F5344CB8AC3E}">
        <p14:creationId xmlns:p14="http://schemas.microsoft.com/office/powerpoint/2010/main" val="98978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curious. </a:t>
            </a:r>
          </a:p>
          <a:p>
            <a:pPr>
              <a:spcAft>
                <a:spcPts val="1200"/>
              </a:spcAft>
            </a:pPr>
            <a:r>
              <a:rPr lang="en-US" sz="4000" dirty="0">
                <a:solidFill>
                  <a:srgbClr val="86807E"/>
                </a:solidFill>
                <a:latin typeface="Abadi Extra Light" panose="020B0204020104020204" pitchFamily="34" charset="0"/>
              </a:rPr>
              <a:t>I walk through a forest, dissatisfied with the dappled light dancing over green leaves. I want to know what is hidden beneath the surface. The rhythmic pulsing of roots being born, living, and dying. They are the life support system for the towering trees above, and the compost for a multitude of creatures, big and small. </a:t>
            </a:r>
          </a:p>
        </p:txBody>
      </p:sp>
    </p:spTree>
    <p:extLst>
      <p:ext uri="{BB962C8B-B14F-4D97-AF65-F5344CB8AC3E}">
        <p14:creationId xmlns:p14="http://schemas.microsoft.com/office/powerpoint/2010/main" val="2338821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an explorer.</a:t>
            </a:r>
          </a:p>
          <a:p>
            <a:pPr>
              <a:spcAft>
                <a:spcPts val="1200"/>
              </a:spcAft>
            </a:pPr>
            <a:r>
              <a:rPr lang="en-US" sz="4000" dirty="0">
                <a:solidFill>
                  <a:srgbClr val="86807E"/>
                </a:solidFill>
                <a:latin typeface="Abadi Extra Light" panose="020B0204020104020204" pitchFamily="34" charset="0"/>
              </a:rPr>
              <a:t>I look up and catch my breath at the view of the vast and alien landscape around me—it could be another planet. I dig into the tundra, down, down—a few inches that span a millennia—until I reach the permanently frozen soil and have to stop. I wonder, how does the living interact with the dead and decaying? What does the future hold for a frozen ecosystem that is quickly thawing?</a:t>
            </a:r>
          </a:p>
        </p:txBody>
      </p:sp>
    </p:spTree>
    <p:extLst>
      <p:ext uri="{BB962C8B-B14F-4D97-AF65-F5344CB8AC3E}">
        <p14:creationId xmlns:p14="http://schemas.microsoft.com/office/powerpoint/2010/main" val="1308108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a child.</a:t>
            </a:r>
          </a:p>
          <a:p>
            <a:pPr>
              <a:spcAft>
                <a:spcPts val="1200"/>
              </a:spcAft>
            </a:pPr>
            <a:r>
              <a:rPr lang="en-US" sz="4000" dirty="0">
                <a:solidFill>
                  <a:srgbClr val="86807E"/>
                </a:solidFill>
                <a:latin typeface="Abadi Extra Light" panose="020B0204020104020204" pitchFamily="34" charset="0"/>
              </a:rPr>
              <a:t>My wild blonde curls blow in the wind as I run through the tall grass, kneeling on skinned knees, rushing to flip over one more rock, one more log before we have to go inside for dinner. </a:t>
            </a:r>
          </a:p>
        </p:txBody>
      </p:sp>
    </p:spTree>
    <p:extLst>
      <p:ext uri="{BB962C8B-B14F-4D97-AF65-F5344CB8AC3E}">
        <p14:creationId xmlns:p14="http://schemas.microsoft.com/office/powerpoint/2010/main" val="396558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a mom.</a:t>
            </a:r>
          </a:p>
          <a:p>
            <a:pPr>
              <a:spcAft>
                <a:spcPts val="1200"/>
              </a:spcAft>
            </a:pPr>
            <a:r>
              <a:rPr lang="en-US" sz="4000" dirty="0">
                <a:solidFill>
                  <a:srgbClr val="86807E"/>
                </a:solidFill>
                <a:latin typeface="Abadi Extra Light" panose="020B0204020104020204" pitchFamily="34" charset="0"/>
              </a:rPr>
              <a:t>I hold my boys in arms that have been made strong from digging in the dirt. I lean their head on shoulders that have felt the burden of being the new, the first, the only. I rescue a worm from the chubby fingers of a toddler that has dug it from its moist home. I dream of the dark matter that sparks the imagination of a boy with green eyes. </a:t>
            </a:r>
          </a:p>
        </p:txBody>
      </p:sp>
    </p:spTree>
    <p:extLst>
      <p:ext uri="{BB962C8B-B14F-4D97-AF65-F5344CB8AC3E}">
        <p14:creationId xmlns:p14="http://schemas.microsoft.com/office/powerpoint/2010/main" val="532884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the wife of a stay-at-home dad, the daughter of scientists, the great granddaughter of immigrants. </a:t>
            </a:r>
          </a:p>
        </p:txBody>
      </p:sp>
    </p:spTree>
    <p:extLst>
      <p:ext uri="{BB962C8B-B14F-4D97-AF65-F5344CB8AC3E}">
        <p14:creationId xmlns:p14="http://schemas.microsoft.com/office/powerpoint/2010/main" val="1427840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1200"/>
              </a:spcAft>
            </a:pPr>
            <a:r>
              <a:rPr lang="en-US" sz="4000" b="1" dirty="0">
                <a:solidFill>
                  <a:schemeClr val="accent4"/>
                </a:solidFill>
                <a:latin typeface="Abadi Extra Light" panose="020B0204020104020204" pitchFamily="34" charset="0"/>
              </a:rPr>
              <a:t>I am a scientist.</a:t>
            </a:r>
            <a:endParaRPr lang="en-US" sz="3600" b="1" dirty="0">
              <a:solidFill>
                <a:schemeClr val="accent4"/>
              </a:solidFill>
              <a:latin typeface="Abadi Extra Light" panose="020B0204020104020204" pitchFamily="34" charset="0"/>
            </a:endParaRPr>
          </a:p>
        </p:txBody>
      </p:sp>
    </p:spTree>
    <p:extLst>
      <p:ext uri="{BB962C8B-B14F-4D97-AF65-F5344CB8AC3E}">
        <p14:creationId xmlns:p14="http://schemas.microsoft.com/office/powerpoint/2010/main" val="214581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0AB48AA2-B817-46E3-A62F-2401A1440F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8480" y="231611"/>
            <a:ext cx="6035040" cy="6035040"/>
          </a:xfrm>
          <a:prstGeom prst="rect">
            <a:avLst/>
          </a:prstGeom>
          <a:ln w="38100">
            <a:solidFill>
              <a:schemeClr val="bg2">
                <a:lumMod val="25000"/>
              </a:schemeClr>
            </a:solidFill>
          </a:ln>
        </p:spPr>
      </p:pic>
      <p:sp>
        <p:nvSpPr>
          <p:cNvPr id="4" name="Rectangle 3">
            <a:extLst>
              <a:ext uri="{FF2B5EF4-FFF2-40B4-BE49-F238E27FC236}">
                <a16:creationId xmlns:a16="http://schemas.microsoft.com/office/drawing/2014/main" id="{147FB549-3917-40B5-831F-A1BECA6EA5FE}"/>
              </a:ext>
            </a:extLst>
          </p:cNvPr>
          <p:cNvSpPr/>
          <p:nvPr/>
        </p:nvSpPr>
        <p:spPr>
          <a:xfrm>
            <a:off x="230908" y="6403214"/>
            <a:ext cx="11804073" cy="369332"/>
          </a:xfrm>
          <a:prstGeom prst="rect">
            <a:avLst/>
          </a:prstGeom>
        </p:spPr>
        <p:txBody>
          <a:bodyPr wrap="square">
            <a:spAutoFit/>
          </a:bodyPr>
          <a:lstStyle/>
          <a:p>
            <a:pPr algn="ctr"/>
            <a:r>
              <a:rPr lang="en-US" dirty="0">
                <a:solidFill>
                  <a:srgbClr val="86807E"/>
                </a:solidFill>
                <a:latin typeface="Montserrat"/>
              </a:rPr>
              <a:t>​</a:t>
            </a:r>
            <a:r>
              <a:rPr lang="en-US" b="1" dirty="0">
                <a:solidFill>
                  <a:srgbClr val="86807E"/>
                </a:solidFill>
                <a:latin typeface="Montserrat"/>
              </a:rPr>
              <a:t>The New Voices want to hear your story! </a:t>
            </a:r>
            <a:r>
              <a:rPr lang="en-US" dirty="0">
                <a:solidFill>
                  <a:srgbClr val="86807E"/>
                </a:solidFill>
                <a:latin typeface="Montserrat"/>
              </a:rPr>
              <a:t>    https://www.newvoicesnasem.org/tell-us-your-story</a:t>
            </a:r>
            <a:endParaRPr lang="en-US" dirty="0">
              <a:solidFill>
                <a:srgbClr val="86807E"/>
              </a:solidFill>
            </a:endParaRPr>
          </a:p>
        </p:txBody>
      </p:sp>
    </p:spTree>
    <p:extLst>
      <p:ext uri="{BB962C8B-B14F-4D97-AF65-F5344CB8AC3E}">
        <p14:creationId xmlns:p14="http://schemas.microsoft.com/office/powerpoint/2010/main" val="99456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9DF91-645A-4F39-91BF-BCEE4766841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08640" y="274320"/>
            <a:ext cx="9574720" cy="6309360"/>
          </a:xfrm>
          <a:prstGeom prst="rect">
            <a:avLst/>
          </a:prstGeom>
        </p:spPr>
      </p:pic>
    </p:spTree>
    <p:extLst>
      <p:ext uri="{BB962C8B-B14F-4D97-AF65-F5344CB8AC3E}">
        <p14:creationId xmlns:p14="http://schemas.microsoft.com/office/powerpoint/2010/main" val="268938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Oh, you’ll go in</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6384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2400"/>
              </a:spcAft>
            </a:pPr>
            <a:r>
              <a:rPr lang="en-US" sz="4000" dirty="0">
                <a:solidFill>
                  <a:srgbClr val="86807E"/>
                </a:solidFill>
                <a:latin typeface="Abadi Extra Light" panose="020B0204020104020204" pitchFamily="34" charset="0"/>
              </a:rPr>
              <a:t>Colleen Iversen is </a:t>
            </a:r>
            <a:r>
              <a:rPr lang="en-US" sz="4000" b="1" dirty="0">
                <a:solidFill>
                  <a:schemeClr val="accent4"/>
                </a:solidFill>
                <a:latin typeface="Abadi Extra Light" panose="020B0204020104020204" pitchFamily="34" charset="0"/>
              </a:rPr>
              <a:t>talking to a tube</a:t>
            </a:r>
            <a:r>
              <a:rPr lang="en-US" sz="4000" dirty="0">
                <a:solidFill>
                  <a:srgbClr val="86807E"/>
                </a:solidFill>
                <a:latin typeface="Abadi Extra Light" panose="020B0204020104020204" pitchFamily="34" charset="0"/>
              </a:rPr>
              <a:t>. “Oh, you’ll go in,” she tells it. </a:t>
            </a:r>
          </a:p>
        </p:txBody>
      </p:sp>
      <p:sp>
        <p:nvSpPr>
          <p:cNvPr id="4" name="Rectangle 3">
            <a:extLst>
              <a:ext uri="{FF2B5EF4-FFF2-40B4-BE49-F238E27FC236}">
                <a16:creationId xmlns:a16="http://schemas.microsoft.com/office/drawing/2014/main" id="{9B9C5894-5F1E-49F9-B478-51CD4BE15481}"/>
              </a:ext>
            </a:extLst>
          </p:cNvPr>
          <p:cNvSpPr/>
          <p:nvPr/>
        </p:nvSpPr>
        <p:spPr>
          <a:xfrm>
            <a:off x="544945" y="6190781"/>
            <a:ext cx="9088582" cy="369332"/>
          </a:xfrm>
          <a:prstGeom prst="rect">
            <a:avLst/>
          </a:prstGeom>
        </p:spPr>
        <p:txBody>
          <a:bodyPr wrap="square">
            <a:spAutoFit/>
          </a:bodyPr>
          <a:lstStyle/>
          <a:p>
            <a:r>
              <a:rPr lang="en-US" dirty="0">
                <a:solidFill>
                  <a:srgbClr val="86807E"/>
                </a:solidFill>
                <a:latin typeface="Montserrat"/>
              </a:rPr>
              <a:t>​</a:t>
            </a:r>
            <a:r>
              <a:rPr lang="en-US" b="1" dirty="0">
                <a:solidFill>
                  <a:srgbClr val="86807E"/>
                </a:solidFill>
                <a:latin typeface="Montserrat"/>
              </a:rPr>
              <a:t>‘Deep, dank and mysterious’</a:t>
            </a:r>
            <a:r>
              <a:rPr lang="en-US" dirty="0">
                <a:solidFill>
                  <a:srgbClr val="86807E"/>
                </a:solidFill>
                <a:latin typeface="Montserrat"/>
              </a:rPr>
              <a:t>     </a:t>
            </a:r>
            <a:r>
              <a:rPr lang="en-US" i="1" dirty="0">
                <a:solidFill>
                  <a:srgbClr val="86807E"/>
                </a:solidFill>
                <a:latin typeface="Montserrat"/>
              </a:rPr>
              <a:t>New Scientist</a:t>
            </a:r>
            <a:r>
              <a:rPr lang="en-US" dirty="0">
                <a:solidFill>
                  <a:srgbClr val="86807E"/>
                </a:solidFill>
                <a:latin typeface="Montserrat"/>
              </a:rPr>
              <a:t> Magazine (Rachel Gross, 21 September 2013)</a:t>
            </a:r>
            <a:endParaRPr lang="en-US" dirty="0">
              <a:solidFill>
                <a:srgbClr val="86807E"/>
              </a:solidFill>
            </a:endParaRPr>
          </a:p>
        </p:txBody>
      </p:sp>
    </p:spTree>
    <p:extLst>
      <p:ext uri="{BB962C8B-B14F-4D97-AF65-F5344CB8AC3E}">
        <p14:creationId xmlns:p14="http://schemas.microsoft.com/office/powerpoint/2010/main" val="2401987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2400"/>
              </a:spcAft>
            </a:pPr>
            <a:r>
              <a:rPr lang="en-US" sz="4000" dirty="0">
                <a:solidFill>
                  <a:srgbClr val="86807E"/>
                </a:solidFill>
                <a:latin typeface="Abadi Extra Light" panose="020B0204020104020204" pitchFamily="34" charset="0"/>
              </a:rPr>
              <a:t>Dressed in a neon orange vest, khaki trousers and rubber boots that are </a:t>
            </a:r>
            <a:r>
              <a:rPr lang="en-US" sz="4000" b="1" dirty="0">
                <a:solidFill>
                  <a:schemeClr val="accent4"/>
                </a:solidFill>
                <a:latin typeface="Abadi Extra Light" panose="020B0204020104020204" pitchFamily="34" charset="0"/>
              </a:rPr>
              <a:t>ankle-deep in squelchy muck</a:t>
            </a:r>
            <a:r>
              <a:rPr lang="en-US" sz="4000" dirty="0">
                <a:solidFill>
                  <a:srgbClr val="86807E"/>
                </a:solidFill>
                <a:latin typeface="Abadi Extra Light" panose="020B0204020104020204" pitchFamily="34" charset="0"/>
              </a:rPr>
              <a:t>,</a:t>
            </a:r>
            <a:r>
              <a:rPr lang="en-US" sz="4000" dirty="0">
                <a:solidFill>
                  <a:schemeClr val="bg2">
                    <a:lumMod val="25000"/>
                  </a:schemeClr>
                </a:solidFill>
                <a:latin typeface="Abadi Extra Light" panose="020B0204020104020204" pitchFamily="34" charset="0"/>
              </a:rPr>
              <a:t> </a:t>
            </a:r>
            <a:r>
              <a:rPr lang="en-US" sz="4000" dirty="0">
                <a:solidFill>
                  <a:srgbClr val="86807E"/>
                </a:solidFill>
                <a:latin typeface="Abadi Extra Light" panose="020B0204020104020204" pitchFamily="34" charset="0"/>
              </a:rPr>
              <a:t>she is pushing a wire mesh cylinder into a bog. </a:t>
            </a:r>
          </a:p>
        </p:txBody>
      </p:sp>
      <p:sp>
        <p:nvSpPr>
          <p:cNvPr id="4" name="Rectangle 3">
            <a:extLst>
              <a:ext uri="{FF2B5EF4-FFF2-40B4-BE49-F238E27FC236}">
                <a16:creationId xmlns:a16="http://schemas.microsoft.com/office/drawing/2014/main" id="{9B9C5894-5F1E-49F9-B478-51CD4BE15481}"/>
              </a:ext>
            </a:extLst>
          </p:cNvPr>
          <p:cNvSpPr/>
          <p:nvPr/>
        </p:nvSpPr>
        <p:spPr>
          <a:xfrm>
            <a:off x="544945" y="6190781"/>
            <a:ext cx="9088582" cy="369332"/>
          </a:xfrm>
          <a:prstGeom prst="rect">
            <a:avLst/>
          </a:prstGeom>
        </p:spPr>
        <p:txBody>
          <a:bodyPr wrap="square">
            <a:spAutoFit/>
          </a:bodyPr>
          <a:lstStyle/>
          <a:p>
            <a:r>
              <a:rPr lang="en-US" dirty="0">
                <a:solidFill>
                  <a:srgbClr val="86807E"/>
                </a:solidFill>
                <a:latin typeface="Montserrat"/>
              </a:rPr>
              <a:t>​</a:t>
            </a:r>
            <a:r>
              <a:rPr lang="en-US" b="1" dirty="0">
                <a:solidFill>
                  <a:srgbClr val="86807E"/>
                </a:solidFill>
                <a:latin typeface="Montserrat"/>
              </a:rPr>
              <a:t>‘Deep, dank and mysterious’</a:t>
            </a:r>
            <a:r>
              <a:rPr lang="en-US" dirty="0">
                <a:solidFill>
                  <a:srgbClr val="86807E"/>
                </a:solidFill>
                <a:latin typeface="Montserrat"/>
              </a:rPr>
              <a:t>     </a:t>
            </a:r>
            <a:r>
              <a:rPr lang="en-US" i="1" dirty="0">
                <a:solidFill>
                  <a:srgbClr val="86807E"/>
                </a:solidFill>
                <a:latin typeface="Montserrat"/>
              </a:rPr>
              <a:t>New Scientist</a:t>
            </a:r>
            <a:r>
              <a:rPr lang="en-US" dirty="0">
                <a:solidFill>
                  <a:srgbClr val="86807E"/>
                </a:solidFill>
                <a:latin typeface="Montserrat"/>
              </a:rPr>
              <a:t> Magazine (Rachel Gross, 21 September 2013)</a:t>
            </a:r>
            <a:endParaRPr lang="en-US" dirty="0">
              <a:solidFill>
                <a:srgbClr val="86807E"/>
              </a:solidFill>
            </a:endParaRPr>
          </a:p>
        </p:txBody>
      </p:sp>
    </p:spTree>
    <p:extLst>
      <p:ext uri="{BB962C8B-B14F-4D97-AF65-F5344CB8AC3E}">
        <p14:creationId xmlns:p14="http://schemas.microsoft.com/office/powerpoint/2010/main" val="632340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a:spcAft>
                <a:spcPts val="2400"/>
              </a:spcAft>
            </a:pPr>
            <a:r>
              <a:rPr lang="en-US" sz="4000" dirty="0">
                <a:solidFill>
                  <a:srgbClr val="86807E"/>
                </a:solidFill>
                <a:latin typeface="Abadi Extra Light" panose="020B0204020104020204" pitchFamily="34" charset="0"/>
              </a:rPr>
              <a:t>Ignoring the mosquitoes that swarm around her face, Iversen leans her weight against the tube and gives it one more shove. </a:t>
            </a:r>
            <a:r>
              <a:rPr lang="en-US" sz="4000" b="1" dirty="0" err="1">
                <a:solidFill>
                  <a:schemeClr val="accent4"/>
                </a:solidFill>
                <a:latin typeface="Abadi Extra Light" panose="020B0204020104020204" pitchFamily="34" charset="0"/>
              </a:rPr>
              <a:t>Shlump</a:t>
            </a:r>
            <a:r>
              <a:rPr lang="en-US" sz="4000" b="1" dirty="0">
                <a:solidFill>
                  <a:schemeClr val="accent4"/>
                </a:solidFill>
                <a:latin typeface="Abadi Extra Light" panose="020B0204020104020204" pitchFamily="34" charset="0"/>
              </a:rPr>
              <a:t>! It is swallowed up, </a:t>
            </a:r>
            <a:r>
              <a:rPr lang="en-US" sz="4000" dirty="0">
                <a:solidFill>
                  <a:srgbClr val="86807E"/>
                </a:solidFill>
                <a:latin typeface="Abadi Extra Light" panose="020B0204020104020204" pitchFamily="34" charset="0"/>
              </a:rPr>
              <a:t>and there it will remain for the growing season until Iversen returns to collect a sample of new-grown roots and sludge. </a:t>
            </a:r>
          </a:p>
        </p:txBody>
      </p:sp>
      <p:sp>
        <p:nvSpPr>
          <p:cNvPr id="4" name="Rectangle 3">
            <a:extLst>
              <a:ext uri="{FF2B5EF4-FFF2-40B4-BE49-F238E27FC236}">
                <a16:creationId xmlns:a16="http://schemas.microsoft.com/office/drawing/2014/main" id="{9B9C5894-5F1E-49F9-B478-51CD4BE15481}"/>
              </a:ext>
            </a:extLst>
          </p:cNvPr>
          <p:cNvSpPr/>
          <p:nvPr/>
        </p:nvSpPr>
        <p:spPr>
          <a:xfrm>
            <a:off x="544945" y="6190781"/>
            <a:ext cx="9088582" cy="369332"/>
          </a:xfrm>
          <a:prstGeom prst="rect">
            <a:avLst/>
          </a:prstGeom>
        </p:spPr>
        <p:txBody>
          <a:bodyPr wrap="square">
            <a:spAutoFit/>
          </a:bodyPr>
          <a:lstStyle/>
          <a:p>
            <a:r>
              <a:rPr lang="en-US" dirty="0">
                <a:solidFill>
                  <a:srgbClr val="86807E"/>
                </a:solidFill>
                <a:latin typeface="Montserrat"/>
              </a:rPr>
              <a:t>​</a:t>
            </a:r>
            <a:r>
              <a:rPr lang="en-US" b="1" dirty="0">
                <a:solidFill>
                  <a:srgbClr val="86807E"/>
                </a:solidFill>
                <a:latin typeface="Montserrat"/>
              </a:rPr>
              <a:t>‘Deep, dank and mysterious’</a:t>
            </a:r>
            <a:r>
              <a:rPr lang="en-US" dirty="0">
                <a:solidFill>
                  <a:srgbClr val="86807E"/>
                </a:solidFill>
                <a:latin typeface="Montserrat"/>
              </a:rPr>
              <a:t>     </a:t>
            </a:r>
            <a:r>
              <a:rPr lang="en-US" i="1" dirty="0">
                <a:solidFill>
                  <a:srgbClr val="86807E"/>
                </a:solidFill>
                <a:latin typeface="Montserrat"/>
              </a:rPr>
              <a:t>New Scientist</a:t>
            </a:r>
            <a:r>
              <a:rPr lang="en-US" dirty="0">
                <a:solidFill>
                  <a:srgbClr val="86807E"/>
                </a:solidFill>
                <a:latin typeface="Montserrat"/>
              </a:rPr>
              <a:t> Magazine (Rachel Gross, 21 September 2013)</a:t>
            </a:r>
            <a:endParaRPr lang="en-US" dirty="0">
              <a:solidFill>
                <a:srgbClr val="86807E"/>
              </a:solidFill>
            </a:endParaRPr>
          </a:p>
        </p:txBody>
      </p:sp>
    </p:spTree>
    <p:extLst>
      <p:ext uri="{BB962C8B-B14F-4D97-AF65-F5344CB8AC3E}">
        <p14:creationId xmlns:p14="http://schemas.microsoft.com/office/powerpoint/2010/main" val="1935303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0" y="1876137"/>
            <a:ext cx="12192000" cy="3105727"/>
          </a:xfrm>
          <a:prstGeom prst="rect">
            <a:avLst/>
          </a:prstGeom>
          <a:solidFill>
            <a:srgbClr val="86807E"/>
          </a:solidFill>
          <a:ln w="38100">
            <a:noFill/>
          </a:ln>
        </p:spPr>
        <p:txBody>
          <a:bodyPr wrap="square" lIns="457200" tIns="91440" rIns="457200" bIns="91440" rtlCol="0" anchor="ctr" anchorCtr="0">
            <a:noAutofit/>
          </a:bodyPr>
          <a:lstStyle/>
          <a:p>
            <a:r>
              <a:rPr lang="en-US" sz="6000" dirty="0">
                <a:solidFill>
                  <a:schemeClr val="bg1"/>
                </a:solidFill>
                <a:latin typeface="Abadi Extra Light" panose="020B0604020202020204" pitchFamily="34" charset="0"/>
                <a:cs typeface="Arial" panose="020B0604020202020204" pitchFamily="34" charset="0"/>
              </a:rPr>
              <a:t>How can we improve our communication with the next generation of scientists? </a:t>
            </a:r>
          </a:p>
        </p:txBody>
      </p:sp>
    </p:spTree>
    <p:extLst>
      <p:ext uri="{BB962C8B-B14F-4D97-AF65-F5344CB8AC3E}">
        <p14:creationId xmlns:p14="http://schemas.microsoft.com/office/powerpoint/2010/main" val="1861830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rgbClr val="FFC000"/>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Watch out for zombies</a:t>
            </a:r>
            <a:r>
              <a:rPr lang="en-US" sz="6000" b="1" dirty="0">
                <a:solidFill>
                  <a:srgbClr val="FFC000"/>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6160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88B79-0A63-4CF3-9525-11BC8F3FB1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31195" y="1371600"/>
            <a:ext cx="8929610" cy="4114800"/>
          </a:xfrm>
          <a:prstGeom prst="rect">
            <a:avLst/>
          </a:prstGeom>
        </p:spPr>
      </p:pic>
      <p:pic>
        <p:nvPicPr>
          <p:cNvPr id="2" name="Picture 1">
            <a:extLst>
              <a:ext uri="{FF2B5EF4-FFF2-40B4-BE49-F238E27FC236}">
                <a16:creationId xmlns:a16="http://schemas.microsoft.com/office/drawing/2014/main" id="{C15EBC96-ECE0-4281-ADC9-80A56E2D40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93891" y="496878"/>
            <a:ext cx="4230255" cy="2276670"/>
          </a:xfrm>
          <a:prstGeom prst="rect">
            <a:avLst/>
          </a:prstGeom>
        </p:spPr>
      </p:pic>
    </p:spTree>
    <p:extLst>
      <p:ext uri="{BB962C8B-B14F-4D97-AF65-F5344CB8AC3E}">
        <p14:creationId xmlns:p14="http://schemas.microsoft.com/office/powerpoint/2010/main" val="1034131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3F358E-ADBF-42F3-8EAF-3B6D46ECAE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11480"/>
            <a:ext cx="10194781" cy="6035040"/>
          </a:xfrm>
          <a:prstGeom prst="rect">
            <a:avLst/>
          </a:prstGeom>
          <a:ln w="38100">
            <a:noFill/>
          </a:ln>
        </p:spPr>
      </p:pic>
      <p:pic>
        <p:nvPicPr>
          <p:cNvPr id="2" name="Picture 1">
            <a:extLst>
              <a:ext uri="{FF2B5EF4-FFF2-40B4-BE49-F238E27FC236}">
                <a16:creationId xmlns:a16="http://schemas.microsoft.com/office/drawing/2014/main" id="{ACC8B783-1665-4202-89BE-C8021065E0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00027" y="14636"/>
            <a:ext cx="3598911" cy="2194560"/>
          </a:xfrm>
          <a:prstGeom prst="rect">
            <a:avLst/>
          </a:prstGeom>
        </p:spPr>
      </p:pic>
      <p:pic>
        <p:nvPicPr>
          <p:cNvPr id="3" name="Picture 2">
            <a:extLst>
              <a:ext uri="{FF2B5EF4-FFF2-40B4-BE49-F238E27FC236}">
                <a16:creationId xmlns:a16="http://schemas.microsoft.com/office/drawing/2014/main" id="{FA5DC838-97C6-44AB-A771-5554E92C813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00027" y="2313248"/>
            <a:ext cx="3598909" cy="2194560"/>
          </a:xfrm>
          <a:prstGeom prst="rect">
            <a:avLst/>
          </a:prstGeom>
        </p:spPr>
      </p:pic>
      <p:pic>
        <p:nvPicPr>
          <p:cNvPr id="7" name="Picture 6">
            <a:extLst>
              <a:ext uri="{FF2B5EF4-FFF2-40B4-BE49-F238E27FC236}">
                <a16:creationId xmlns:a16="http://schemas.microsoft.com/office/drawing/2014/main" id="{22768359-2565-4964-B8D2-B33E948B7F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00027" y="4587542"/>
            <a:ext cx="3598909" cy="2194560"/>
          </a:xfrm>
          <a:prstGeom prst="rect">
            <a:avLst/>
          </a:prstGeom>
        </p:spPr>
      </p:pic>
    </p:spTree>
    <p:extLst>
      <p:ext uri="{BB962C8B-B14F-4D97-AF65-F5344CB8AC3E}">
        <p14:creationId xmlns:p14="http://schemas.microsoft.com/office/powerpoint/2010/main" val="3212974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da Center Flame Challenge What Is Climate">
            <a:hlinkClick r:id="" action="ppaction://media"/>
            <a:extLst>
              <a:ext uri="{FF2B5EF4-FFF2-40B4-BE49-F238E27FC236}">
                <a16:creationId xmlns:a16="http://schemas.microsoft.com/office/drawing/2014/main" id="{3AE8878F-3B15-4772-9EBA-439816780B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63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marL="571500" indent="-571500">
              <a:spcAft>
                <a:spcPts val="2400"/>
              </a:spcAft>
              <a:buClr>
                <a:schemeClr val="accent4"/>
              </a:buClr>
              <a:buFont typeface="Arial" panose="020B0604020202020204" pitchFamily="34" charset="0"/>
              <a:buChar char="•"/>
            </a:pPr>
            <a:r>
              <a:rPr lang="en-US" sz="3600" dirty="0">
                <a:solidFill>
                  <a:srgbClr val="86807E"/>
                </a:solidFill>
                <a:latin typeface="Abadi Extra Light" panose="020B0204020104020204" pitchFamily="34" charset="0"/>
              </a:rPr>
              <a:t>IT WAS AWESOME!!!!!!!!! I LOVE SCIENCE!!!!!!!!!!</a:t>
            </a:r>
          </a:p>
          <a:p>
            <a:pPr marL="571500" indent="-571500">
              <a:spcAft>
                <a:spcPts val="2400"/>
              </a:spcAft>
              <a:buClr>
                <a:schemeClr val="accent4"/>
              </a:buClr>
              <a:buFont typeface="Arial" panose="020B0604020202020204" pitchFamily="34" charset="0"/>
              <a:buChar char="•"/>
            </a:pPr>
            <a:r>
              <a:rPr lang="en-US" sz="3600" dirty="0" err="1">
                <a:solidFill>
                  <a:srgbClr val="86807E"/>
                </a:solidFill>
                <a:latin typeface="Abadi Extra Light" panose="020B0204020104020204" pitchFamily="34" charset="0"/>
              </a:rPr>
              <a:t>i</a:t>
            </a:r>
            <a:r>
              <a:rPr lang="en-US" sz="3600" dirty="0">
                <a:solidFill>
                  <a:srgbClr val="86807E"/>
                </a:solidFill>
                <a:latin typeface="Abadi Extra Light" panose="020B0204020104020204" pitchFamily="34" charset="0"/>
              </a:rPr>
              <a:t> liked how you related climate to </a:t>
            </a:r>
            <a:r>
              <a:rPr lang="en-US" sz="3600" dirty="0" err="1">
                <a:solidFill>
                  <a:srgbClr val="86807E"/>
                </a:solidFill>
                <a:latin typeface="Abadi Extra Light" panose="020B0204020104020204" pitchFamily="34" charset="0"/>
              </a:rPr>
              <a:t>minecraft</a:t>
            </a:r>
            <a:r>
              <a:rPr lang="en-US" sz="3600" dirty="0">
                <a:solidFill>
                  <a:srgbClr val="86807E"/>
                </a:solidFill>
                <a:latin typeface="Abadi Extra Light" panose="020B0204020104020204" pitchFamily="34" charset="0"/>
              </a:rPr>
              <a:t> because there is tons of biomes in </a:t>
            </a:r>
            <a:r>
              <a:rPr lang="en-US" sz="3600" dirty="0" err="1">
                <a:solidFill>
                  <a:srgbClr val="86807E"/>
                </a:solidFill>
                <a:latin typeface="Abadi Extra Light" panose="020B0204020104020204" pitchFamily="34" charset="0"/>
              </a:rPr>
              <a:t>minecraft</a:t>
            </a:r>
            <a:r>
              <a:rPr lang="en-US" sz="3600" dirty="0">
                <a:solidFill>
                  <a:srgbClr val="86807E"/>
                </a:solidFill>
                <a:latin typeface="Abadi Extra Light" panose="020B0204020104020204" pitchFamily="34" charset="0"/>
              </a:rPr>
              <a:t> like deserts and cold snowy places it is very creative </a:t>
            </a:r>
            <a:r>
              <a:rPr lang="en-US" sz="3600" dirty="0" err="1">
                <a:solidFill>
                  <a:srgbClr val="86807E"/>
                </a:solidFill>
                <a:latin typeface="Abadi Extra Light" panose="020B0204020104020204" pitchFamily="34" charset="0"/>
              </a:rPr>
              <a:t>i</a:t>
            </a:r>
            <a:r>
              <a:rPr lang="en-US" sz="3600" dirty="0">
                <a:solidFill>
                  <a:srgbClr val="86807E"/>
                </a:solidFill>
                <a:latin typeface="Abadi Extra Light" panose="020B0204020104020204" pitchFamily="34" charset="0"/>
              </a:rPr>
              <a:t> loved it</a:t>
            </a:r>
          </a:p>
          <a:p>
            <a:pPr marL="571500" indent="-571500">
              <a:spcAft>
                <a:spcPts val="2400"/>
              </a:spcAft>
              <a:buClr>
                <a:schemeClr val="accent4"/>
              </a:buClr>
              <a:buFont typeface="Arial" panose="020B0604020202020204" pitchFamily="34" charset="0"/>
              <a:buChar char="•"/>
            </a:pPr>
            <a:r>
              <a:rPr lang="en-US" sz="3600" dirty="0">
                <a:solidFill>
                  <a:srgbClr val="86807E"/>
                </a:solidFill>
                <a:latin typeface="Abadi Extra Light" panose="020B0204020104020204" pitchFamily="34" charset="0"/>
              </a:rPr>
              <a:t>the video was pretty funny at most parts but at some times it could be a little boring.</a:t>
            </a:r>
          </a:p>
          <a:p>
            <a:pPr marL="571500" indent="-571500">
              <a:spcAft>
                <a:spcPts val="2400"/>
              </a:spcAft>
              <a:buClr>
                <a:schemeClr val="accent4"/>
              </a:buClr>
              <a:buFont typeface="Arial" panose="020B0604020202020204" pitchFamily="34" charset="0"/>
              <a:buChar char="•"/>
            </a:pPr>
            <a:r>
              <a:rPr lang="en-US" sz="3600" dirty="0">
                <a:solidFill>
                  <a:srgbClr val="86807E"/>
                </a:solidFill>
                <a:latin typeface="Abadi Extra Light" panose="020B0204020104020204" pitchFamily="34" charset="0"/>
              </a:rPr>
              <a:t>We didn´t understand what the nature has to do with math. </a:t>
            </a:r>
          </a:p>
        </p:txBody>
      </p:sp>
      <p:sp>
        <p:nvSpPr>
          <p:cNvPr id="4" name="Rectangle 3">
            <a:extLst>
              <a:ext uri="{FF2B5EF4-FFF2-40B4-BE49-F238E27FC236}">
                <a16:creationId xmlns:a16="http://schemas.microsoft.com/office/drawing/2014/main" id="{9B9C5894-5F1E-49F9-B478-51CD4BE15481}"/>
              </a:ext>
            </a:extLst>
          </p:cNvPr>
          <p:cNvSpPr/>
          <p:nvPr/>
        </p:nvSpPr>
        <p:spPr>
          <a:xfrm>
            <a:off x="544945" y="6190781"/>
            <a:ext cx="9088582" cy="369332"/>
          </a:xfrm>
          <a:prstGeom prst="rect">
            <a:avLst/>
          </a:prstGeom>
        </p:spPr>
        <p:txBody>
          <a:bodyPr wrap="square">
            <a:spAutoFit/>
          </a:bodyPr>
          <a:lstStyle/>
          <a:p>
            <a:r>
              <a:rPr lang="en-US" dirty="0">
                <a:solidFill>
                  <a:srgbClr val="86807E"/>
                </a:solidFill>
                <a:latin typeface="Montserrat"/>
              </a:rPr>
              <a:t>​</a:t>
            </a:r>
            <a:r>
              <a:rPr lang="en-US" b="1" dirty="0">
                <a:solidFill>
                  <a:srgbClr val="86807E"/>
                </a:solidFill>
                <a:latin typeface="Montserrat"/>
              </a:rPr>
              <a:t>‘Real-time feedback from 11-year </a:t>
            </a:r>
            <a:r>
              <a:rPr lang="en-US" b="1" dirty="0" err="1">
                <a:solidFill>
                  <a:srgbClr val="86807E"/>
                </a:solidFill>
                <a:latin typeface="Montserrat"/>
              </a:rPr>
              <a:t>olds</a:t>
            </a:r>
            <a:r>
              <a:rPr lang="en-US" b="1" dirty="0">
                <a:solidFill>
                  <a:srgbClr val="86807E"/>
                </a:solidFill>
                <a:latin typeface="Montserrat"/>
              </a:rPr>
              <a:t>’</a:t>
            </a:r>
            <a:r>
              <a:rPr lang="en-US" dirty="0">
                <a:solidFill>
                  <a:srgbClr val="86807E"/>
                </a:solidFill>
                <a:latin typeface="Montserrat"/>
              </a:rPr>
              <a:t>     </a:t>
            </a:r>
            <a:r>
              <a:rPr lang="en-US" i="1" dirty="0">
                <a:solidFill>
                  <a:srgbClr val="86807E"/>
                </a:solidFill>
                <a:latin typeface="Montserrat"/>
              </a:rPr>
              <a:t>Yikes</a:t>
            </a:r>
            <a:endParaRPr lang="en-US" dirty="0">
              <a:solidFill>
                <a:srgbClr val="86807E"/>
              </a:solidFill>
            </a:endParaRPr>
          </a:p>
        </p:txBody>
      </p:sp>
    </p:spTree>
    <p:extLst>
      <p:ext uri="{BB962C8B-B14F-4D97-AF65-F5344CB8AC3E}">
        <p14:creationId xmlns:p14="http://schemas.microsoft.com/office/powerpoint/2010/main" val="36721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9311677" cy="6576646"/>
          </a:xfrm>
          <a:prstGeom prst="rect">
            <a:avLst/>
          </a:prstGeom>
          <a:noFill/>
        </p:spPr>
        <p:txBody>
          <a:bodyPr wrap="square" lIns="457200" tIns="91440" rIns="457200" bIns="91440" rtlCol="0" anchor="ctr" anchorCtr="0">
            <a:noAutofit/>
          </a:bodyPr>
          <a:lstStyle/>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Story</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Mirror</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A Blank Page</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Dr. Know-It-All</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But Wait…There’s More</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Rant</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Elevator</a:t>
            </a:r>
          </a:p>
        </p:txBody>
      </p:sp>
    </p:spTree>
    <p:extLst>
      <p:ext uri="{BB962C8B-B14F-4D97-AF65-F5344CB8AC3E}">
        <p14:creationId xmlns:p14="http://schemas.microsoft.com/office/powerpoint/2010/main" val="606349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rgbClr val="FFC000"/>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Skype a Scientist</a:t>
            </a:r>
            <a:r>
              <a:rPr lang="en-US" sz="6000" b="1" dirty="0">
                <a:solidFill>
                  <a:srgbClr val="FFC000"/>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5442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erforming on a counter&#10;&#10;Description automatically generated">
            <a:extLst>
              <a:ext uri="{FF2B5EF4-FFF2-40B4-BE49-F238E27FC236}">
                <a16:creationId xmlns:a16="http://schemas.microsoft.com/office/drawing/2014/main" id="{BF147E78-8D6B-4A83-B952-7839177B75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891540"/>
            <a:ext cx="9144000" cy="5074920"/>
          </a:xfrm>
          <a:prstGeom prst="rect">
            <a:avLst/>
          </a:prstGeom>
          <a:ln w="38100">
            <a:solidFill>
              <a:schemeClr val="tx1"/>
            </a:solidFill>
          </a:ln>
        </p:spPr>
      </p:pic>
    </p:spTree>
    <p:extLst>
      <p:ext uri="{BB962C8B-B14F-4D97-AF65-F5344CB8AC3E}">
        <p14:creationId xmlns:p14="http://schemas.microsoft.com/office/powerpoint/2010/main" val="2140191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43852-DF6A-4C6A-9ED6-E74E9713263C}"/>
              </a:ext>
            </a:extLst>
          </p:cNvPr>
          <p:cNvSpPr/>
          <p:nvPr/>
        </p:nvSpPr>
        <p:spPr>
          <a:xfrm>
            <a:off x="381000" y="228600"/>
            <a:ext cx="11430000" cy="6400800"/>
          </a:xfrm>
          <a:prstGeom prst="rect">
            <a:avLst/>
          </a:prstGeom>
          <a:ln w="38100">
            <a:solidFill>
              <a:schemeClr val="accent4"/>
            </a:solidFill>
          </a:ln>
        </p:spPr>
        <p:txBody>
          <a:bodyPr wrap="square" lIns="457200" tIns="457200" rIns="457200" bIns="457200" anchor="ctr">
            <a:noAutofit/>
          </a:bodyPr>
          <a:lstStyle/>
          <a:p>
            <a:pPr marL="571500" indent="-571500">
              <a:spcAft>
                <a:spcPts val="2400"/>
              </a:spcAft>
              <a:buFont typeface="Arial" panose="020B0604020202020204" pitchFamily="34" charset="0"/>
              <a:buChar char="•"/>
            </a:pPr>
            <a:r>
              <a:rPr lang="en-US" sz="3600" dirty="0">
                <a:solidFill>
                  <a:srgbClr val="86807E"/>
                </a:solidFill>
                <a:latin typeface="Abadi Extra Light" panose="020B0204020104020204" pitchFamily="34" charset="0"/>
              </a:rPr>
              <a:t>What is climate change?</a:t>
            </a:r>
          </a:p>
          <a:p>
            <a:pPr marL="571500" indent="-571500">
              <a:spcAft>
                <a:spcPts val="2400"/>
              </a:spcAft>
              <a:buFont typeface="Arial" panose="020B0604020202020204" pitchFamily="34" charset="0"/>
              <a:buChar char="•"/>
            </a:pPr>
            <a:r>
              <a:rPr lang="en-US" sz="3600" dirty="0">
                <a:solidFill>
                  <a:srgbClr val="86807E"/>
                </a:solidFill>
                <a:latin typeface="Abadi Extra Light" panose="020B0204020104020204" pitchFamily="34" charset="0"/>
              </a:rPr>
              <a:t>What is acid rain?</a:t>
            </a:r>
          </a:p>
          <a:p>
            <a:pPr marL="571500" indent="-571500">
              <a:spcAft>
                <a:spcPts val="2400"/>
              </a:spcAft>
              <a:buFont typeface="Arial" panose="020B0604020202020204" pitchFamily="34" charset="0"/>
              <a:buChar char="•"/>
            </a:pPr>
            <a:r>
              <a:rPr lang="en-US" sz="3600" dirty="0">
                <a:solidFill>
                  <a:srgbClr val="86807E"/>
                </a:solidFill>
                <a:latin typeface="Abadi Extra Light" panose="020B0204020104020204" pitchFamily="34" charset="0"/>
              </a:rPr>
              <a:t>Georgia has had a lot of rain this year and last year. Does that mean our climate is changing? </a:t>
            </a:r>
          </a:p>
          <a:p>
            <a:pPr marL="571500" indent="-571500">
              <a:spcAft>
                <a:spcPts val="2400"/>
              </a:spcAft>
              <a:buFont typeface="Arial" panose="020B0604020202020204" pitchFamily="34" charset="0"/>
              <a:buChar char="•"/>
            </a:pPr>
            <a:r>
              <a:rPr lang="en-US" sz="3600" dirty="0">
                <a:solidFill>
                  <a:srgbClr val="86807E"/>
                </a:solidFill>
                <a:latin typeface="Abadi Extra Light" panose="020B0204020104020204" pitchFamily="34" charset="0"/>
              </a:rPr>
              <a:t>Which kinds of flowers can you eat?</a:t>
            </a:r>
          </a:p>
        </p:txBody>
      </p:sp>
      <p:sp>
        <p:nvSpPr>
          <p:cNvPr id="4" name="Rectangle 3">
            <a:extLst>
              <a:ext uri="{FF2B5EF4-FFF2-40B4-BE49-F238E27FC236}">
                <a16:creationId xmlns:a16="http://schemas.microsoft.com/office/drawing/2014/main" id="{9B9C5894-5F1E-49F9-B478-51CD4BE15481}"/>
              </a:ext>
            </a:extLst>
          </p:cNvPr>
          <p:cNvSpPr/>
          <p:nvPr/>
        </p:nvSpPr>
        <p:spPr>
          <a:xfrm>
            <a:off x="544945" y="6190781"/>
            <a:ext cx="9088582" cy="369332"/>
          </a:xfrm>
          <a:prstGeom prst="rect">
            <a:avLst/>
          </a:prstGeom>
        </p:spPr>
        <p:txBody>
          <a:bodyPr wrap="square">
            <a:spAutoFit/>
          </a:bodyPr>
          <a:lstStyle/>
          <a:p>
            <a:r>
              <a:rPr lang="en-US" dirty="0">
                <a:solidFill>
                  <a:srgbClr val="86807E"/>
                </a:solidFill>
                <a:latin typeface="Montserrat"/>
              </a:rPr>
              <a:t>​</a:t>
            </a:r>
            <a:r>
              <a:rPr lang="en-US" b="1" dirty="0">
                <a:solidFill>
                  <a:srgbClr val="86807E"/>
                </a:solidFill>
                <a:latin typeface="Montserrat"/>
              </a:rPr>
              <a:t>‘Central Elementary in Carrollton, GA’</a:t>
            </a:r>
            <a:r>
              <a:rPr lang="en-US" dirty="0">
                <a:solidFill>
                  <a:srgbClr val="86807E"/>
                </a:solidFill>
                <a:latin typeface="Montserrat"/>
              </a:rPr>
              <a:t>     </a:t>
            </a:r>
            <a:r>
              <a:rPr lang="en-US" i="1" dirty="0">
                <a:solidFill>
                  <a:srgbClr val="86807E"/>
                </a:solidFill>
                <a:latin typeface="Montserrat"/>
              </a:rPr>
              <a:t>2</a:t>
            </a:r>
            <a:r>
              <a:rPr lang="en-US" i="1" baseline="30000" dirty="0">
                <a:solidFill>
                  <a:srgbClr val="86807E"/>
                </a:solidFill>
                <a:latin typeface="Montserrat"/>
              </a:rPr>
              <a:t>nd</a:t>
            </a:r>
            <a:r>
              <a:rPr lang="en-US" i="1" dirty="0">
                <a:solidFill>
                  <a:srgbClr val="86807E"/>
                </a:solidFill>
                <a:latin typeface="Montserrat"/>
              </a:rPr>
              <a:t> Grade</a:t>
            </a:r>
            <a:endParaRPr lang="en-US" dirty="0">
              <a:solidFill>
                <a:srgbClr val="86807E"/>
              </a:solidFill>
            </a:endParaRPr>
          </a:p>
        </p:txBody>
      </p:sp>
    </p:spTree>
    <p:extLst>
      <p:ext uri="{BB962C8B-B14F-4D97-AF65-F5344CB8AC3E}">
        <p14:creationId xmlns:p14="http://schemas.microsoft.com/office/powerpoint/2010/main" val="289418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1981200" y="2057400"/>
            <a:ext cx="8229600" cy="2743200"/>
          </a:xfrm>
          <a:prstGeom prst="rect">
            <a:avLst/>
          </a:prstGeom>
          <a:noFill/>
        </p:spPr>
        <p:txBody>
          <a:bodyPr wrap="square" lIns="457200" tIns="91440" rIns="457200" bIns="91440" rtlCol="0" anchor="ctr" anchorCtr="0">
            <a:noAutofit/>
          </a:bodyPr>
          <a:lstStyle/>
          <a:p>
            <a:pPr algn="ctr"/>
            <a:r>
              <a:rPr lang="en-US" sz="6000" b="1" dirty="0">
                <a:solidFill>
                  <a:schemeClr val="accent4"/>
                </a:solidFill>
                <a:latin typeface="Abadi Extra Light" panose="020B0604020202020204" pitchFamily="34" charset="0"/>
                <a:cs typeface="Arial" panose="020B0604020202020204" pitchFamily="34" charset="0"/>
              </a:rPr>
              <a:t>‘</a:t>
            </a:r>
            <a:r>
              <a:rPr lang="en-US" sz="6000" b="1" dirty="0">
                <a:solidFill>
                  <a:srgbClr val="86807E"/>
                </a:solidFill>
                <a:latin typeface="Abadi Extra Light" panose="020B0604020202020204" pitchFamily="34" charset="0"/>
                <a:cs typeface="Arial" panose="020B0604020202020204" pitchFamily="34" charset="0"/>
              </a:rPr>
              <a:t>But wait…there’s more</a:t>
            </a:r>
            <a:r>
              <a:rPr lang="en-US" sz="6000" b="1" dirty="0">
                <a:solidFill>
                  <a:schemeClr val="accent4"/>
                </a:solidFill>
                <a:latin typeface="Abadi Extra Light" panose="020B0604020202020204" pitchFamily="34" charset="0"/>
                <a:cs typeface="Arial" panose="020B0604020202020204" pitchFamily="34" charset="0"/>
              </a:rPr>
              <a:t>’</a:t>
            </a:r>
          </a:p>
        </p:txBody>
      </p:sp>
    </p:spTree>
    <p:extLst>
      <p:ext uri="{BB962C8B-B14F-4D97-AF65-F5344CB8AC3E}">
        <p14:creationId xmlns:p14="http://schemas.microsoft.com/office/powerpoint/2010/main" val="4066954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CA4D6-D09D-4A4C-B149-9CCE1AF1B1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96627" y="66326"/>
            <a:ext cx="4215128" cy="2364471"/>
          </a:xfrm>
          <a:prstGeom prst="rect">
            <a:avLst/>
          </a:prstGeom>
        </p:spPr>
      </p:pic>
      <p:pic>
        <p:nvPicPr>
          <p:cNvPr id="7" name="Picture 6">
            <a:extLst>
              <a:ext uri="{FF2B5EF4-FFF2-40B4-BE49-F238E27FC236}">
                <a16:creationId xmlns:a16="http://schemas.microsoft.com/office/drawing/2014/main" id="{5461C3CA-B5A7-499D-B5B1-EE97FCCDC1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38756" y="2641927"/>
            <a:ext cx="4006745" cy="3998520"/>
          </a:xfrm>
          <a:prstGeom prst="rect">
            <a:avLst/>
          </a:prstGeom>
        </p:spPr>
      </p:pic>
      <p:pic>
        <p:nvPicPr>
          <p:cNvPr id="8" name="Picture 7">
            <a:extLst>
              <a:ext uri="{FF2B5EF4-FFF2-40B4-BE49-F238E27FC236}">
                <a16:creationId xmlns:a16="http://schemas.microsoft.com/office/drawing/2014/main" id="{F410ADCD-3ABB-4EBE-A6E2-218D097753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6499" y="3572153"/>
            <a:ext cx="3921527" cy="3040150"/>
          </a:xfrm>
          <a:prstGeom prst="rect">
            <a:avLst/>
          </a:prstGeom>
          <a:ln w="38100">
            <a:noFill/>
          </a:ln>
        </p:spPr>
      </p:pic>
      <p:pic>
        <p:nvPicPr>
          <p:cNvPr id="6" name="Picture 5">
            <a:extLst>
              <a:ext uri="{FF2B5EF4-FFF2-40B4-BE49-F238E27FC236}">
                <a16:creationId xmlns:a16="http://schemas.microsoft.com/office/drawing/2014/main" id="{310B77E8-3E59-4CE7-898A-FC50A7D04E6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79046" y="3912526"/>
            <a:ext cx="4215128" cy="2531327"/>
          </a:xfrm>
          <a:prstGeom prst="rect">
            <a:avLst/>
          </a:prstGeom>
        </p:spPr>
      </p:pic>
      <p:pic>
        <p:nvPicPr>
          <p:cNvPr id="3" name="Picture 2">
            <a:extLst>
              <a:ext uri="{FF2B5EF4-FFF2-40B4-BE49-F238E27FC236}">
                <a16:creationId xmlns:a16="http://schemas.microsoft.com/office/drawing/2014/main" id="{AF77D30B-953D-464F-9605-6F1CC885C76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2012" y="245697"/>
            <a:ext cx="4343956" cy="1651475"/>
          </a:xfrm>
          <a:prstGeom prst="rect">
            <a:avLst/>
          </a:prstGeom>
        </p:spPr>
      </p:pic>
      <p:pic>
        <p:nvPicPr>
          <p:cNvPr id="1026" name="Picture 2" descr="https://www.nap.edu/cover/23674/450">
            <a:extLst>
              <a:ext uri="{FF2B5EF4-FFF2-40B4-BE49-F238E27FC236}">
                <a16:creationId xmlns:a16="http://schemas.microsoft.com/office/drawing/2014/main" id="{E1E958B9-2872-45A4-B85B-F147D41D6DC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608173" y="266924"/>
            <a:ext cx="2975654" cy="3615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520C96-4B2D-4FC9-B3DE-7EAAD5A2D06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1687" y="2075003"/>
            <a:ext cx="4806627" cy="1435133"/>
          </a:xfrm>
          <a:prstGeom prst="rect">
            <a:avLst/>
          </a:prstGeom>
        </p:spPr>
      </p:pic>
    </p:spTree>
    <p:extLst>
      <p:ext uri="{BB962C8B-B14F-4D97-AF65-F5344CB8AC3E}">
        <p14:creationId xmlns:p14="http://schemas.microsoft.com/office/powerpoint/2010/main" val="22897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sp>
        <p:nvSpPr>
          <p:cNvPr id="3" name="Rectangle 1">
            <a:extLst>
              <a:ext uri="{FF2B5EF4-FFF2-40B4-BE49-F238E27FC236}">
                <a16:creationId xmlns:a16="http://schemas.microsoft.com/office/drawing/2014/main" id="{2FA4445D-AB0C-4798-B84E-448A991F3BFF}"/>
              </a:ext>
            </a:extLst>
          </p:cNvPr>
          <p:cNvSpPr>
            <a:spLocks noChangeArrowheads="1"/>
          </p:cNvSpPr>
          <p:nvPr/>
        </p:nvSpPr>
        <p:spPr bwMode="auto">
          <a:xfrm>
            <a:off x="6528515" y="1584600"/>
            <a:ext cx="5486400" cy="4572000"/>
          </a:xfrm>
          <a:prstGeom prst="rect">
            <a:avLst/>
          </a:prstGeom>
          <a:solidFill>
            <a:schemeClr val="bg1"/>
          </a:solidFill>
          <a:ln w="38100">
            <a:solidFill>
              <a:srgbClr val="FFC000"/>
            </a:solidFill>
          </a:ln>
          <a:effectLst/>
        </p:spPr>
        <p:txBody>
          <a:bodyPr vert="horz" wrap="square" lIns="457200" tIns="457200" rIns="457200" bIns="45720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dirty="0">
                <a:solidFill>
                  <a:srgbClr val="86807E"/>
                </a:solidFill>
                <a:cs typeface="Arial" panose="020B0604020202020204" pitchFamily="34" charset="0"/>
              </a:rPr>
              <a:t>Some of your intestine has gone bad. We have to cut out the bad part and sew the two good ends together. </a:t>
            </a:r>
          </a:p>
        </p:txBody>
      </p:sp>
      <p:sp>
        <p:nvSpPr>
          <p:cNvPr id="8" name="Rectangle 1">
            <a:extLst>
              <a:ext uri="{FF2B5EF4-FFF2-40B4-BE49-F238E27FC236}">
                <a16:creationId xmlns:a16="http://schemas.microsoft.com/office/drawing/2014/main" id="{D4CF3F83-A5DE-4E6F-8A9B-FF59F576CE29}"/>
              </a:ext>
            </a:extLst>
          </p:cNvPr>
          <p:cNvSpPr>
            <a:spLocks noChangeArrowheads="1"/>
          </p:cNvSpPr>
          <p:nvPr/>
        </p:nvSpPr>
        <p:spPr bwMode="auto">
          <a:xfrm>
            <a:off x="478698" y="1584600"/>
            <a:ext cx="5486400" cy="4572000"/>
          </a:xfrm>
          <a:prstGeom prst="rect">
            <a:avLst/>
          </a:prstGeom>
          <a:solidFill>
            <a:schemeClr val="bg1"/>
          </a:solidFill>
          <a:ln w="38100">
            <a:solidFill>
              <a:srgbClr val="FFC000"/>
            </a:solidFill>
          </a:ln>
          <a:effectLst/>
        </p:spPr>
        <p:txBody>
          <a:bodyPr vert="horz" wrap="square" lIns="457200" tIns="457200" rIns="457200" bIns="45720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dirty="0">
                <a:solidFill>
                  <a:srgbClr val="86807E"/>
                </a:solidFill>
                <a:cs typeface="Arial" panose="020B0604020202020204" pitchFamily="34" charset="0"/>
              </a:rPr>
              <a:t>A surgical anastomosis is a surgical technique used to make a new connection between two body structures that carry fluid, such as blood vessels or bowel. It can be created using suture sewn by hand, mechanical staplers and biological glues, depending on the circumstances. </a:t>
            </a:r>
            <a:endParaRPr kumimoji="0" lang="en-US" altLang="en-US" sz="2400" b="0" i="0" u="none" strike="noStrike" cap="none" normalizeH="0" baseline="0" dirty="0">
              <a:ln>
                <a:noFill/>
              </a:ln>
              <a:solidFill>
                <a:srgbClr val="86807E"/>
              </a:solidFill>
              <a:effectLst/>
              <a:cs typeface="Arial" panose="020B0604020202020204" pitchFamily="34" charset="0"/>
            </a:endParaRPr>
          </a:p>
        </p:txBody>
      </p:sp>
      <p:sp>
        <p:nvSpPr>
          <p:cNvPr id="6" name="Rectangle 5">
            <a:extLst>
              <a:ext uri="{FF2B5EF4-FFF2-40B4-BE49-F238E27FC236}">
                <a16:creationId xmlns:a16="http://schemas.microsoft.com/office/drawing/2014/main" id="{8C048368-3536-479C-8A2F-F5D8765ED105}"/>
              </a:ext>
            </a:extLst>
          </p:cNvPr>
          <p:cNvSpPr/>
          <p:nvPr/>
        </p:nvSpPr>
        <p:spPr>
          <a:xfrm>
            <a:off x="323271" y="1036930"/>
            <a:ext cx="4562763" cy="461665"/>
          </a:xfrm>
          <a:prstGeom prst="rect">
            <a:avLst/>
          </a:prstGeom>
        </p:spPr>
        <p:txBody>
          <a:bodyPr wrap="square">
            <a:spAutoFit/>
          </a:bodyPr>
          <a:lstStyle/>
          <a:p>
            <a:pPr algn="ctr"/>
            <a:r>
              <a:rPr lang="en-US" altLang="en-US" sz="2400" dirty="0">
                <a:solidFill>
                  <a:schemeClr val="accent4"/>
                </a:solidFill>
                <a:latin typeface="Arial" panose="020B0604020202020204" pitchFamily="34" charset="0"/>
                <a:cs typeface="Arial" panose="020B0604020202020204" pitchFamily="34" charset="0"/>
              </a:rPr>
              <a:t>(Simple, but accurate)</a:t>
            </a:r>
          </a:p>
        </p:txBody>
      </p:sp>
    </p:spTree>
    <p:extLst>
      <p:ext uri="{BB962C8B-B14F-4D97-AF65-F5344CB8AC3E}">
        <p14:creationId xmlns:p14="http://schemas.microsoft.com/office/powerpoint/2010/main" val="26385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The Mirror</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Painting a picture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pic>
        <p:nvPicPr>
          <p:cNvPr id="2050" name="Picture 2" descr="Image result for lucy and harpo mirror">
            <a:extLst>
              <a:ext uri="{FF2B5EF4-FFF2-40B4-BE49-F238E27FC236}">
                <a16:creationId xmlns:a16="http://schemas.microsoft.com/office/drawing/2014/main" id="{C3AC0EC2-F5B8-4FCC-9F32-86F7F004016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345382" y="839819"/>
            <a:ext cx="5190837" cy="5178361"/>
          </a:xfrm>
          <a:prstGeom prst="rect">
            <a:avLst/>
          </a:prstGeom>
          <a:noFill/>
          <a:ln w="38100">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5DDD95E-87AB-4EAD-89BA-1F6D3F43DD51}"/>
              </a:ext>
            </a:extLst>
          </p:cNvPr>
          <p:cNvSpPr/>
          <p:nvPr/>
        </p:nvSpPr>
        <p:spPr>
          <a:xfrm>
            <a:off x="535708" y="1942097"/>
            <a:ext cx="4562763" cy="461665"/>
          </a:xfrm>
          <a:prstGeom prst="rect">
            <a:avLst/>
          </a:prstGeom>
        </p:spPr>
        <p:txBody>
          <a:bodyPr wrap="square">
            <a:spAutoFit/>
          </a:bodyPr>
          <a:lstStyle/>
          <a:p>
            <a:r>
              <a:rPr lang="en-US" altLang="en-US" sz="2400" dirty="0">
                <a:solidFill>
                  <a:schemeClr val="accent4"/>
                </a:solidFill>
                <a:latin typeface="Arial" panose="020B0604020202020204" pitchFamily="34" charset="0"/>
                <a:cs typeface="Arial" panose="020B0604020202020204" pitchFamily="34" charset="0"/>
              </a:rPr>
              <a:t>(Pay attention to your audience)</a:t>
            </a:r>
          </a:p>
        </p:txBody>
      </p:sp>
    </p:spTree>
    <p:extLst>
      <p:ext uri="{BB962C8B-B14F-4D97-AF65-F5344CB8AC3E}">
        <p14:creationId xmlns:p14="http://schemas.microsoft.com/office/powerpoint/2010/main" val="1510472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F4510-64D7-41BC-A02B-3011E2383DDE}"/>
              </a:ext>
            </a:extLst>
          </p:cNvPr>
          <p:cNvSpPr txBox="1"/>
          <p:nvPr/>
        </p:nvSpPr>
        <p:spPr>
          <a:xfrm>
            <a:off x="230908" y="140677"/>
            <a:ext cx="8626765" cy="6576646"/>
          </a:xfrm>
          <a:prstGeom prst="rect">
            <a:avLst/>
          </a:prstGeom>
          <a:noFill/>
        </p:spPr>
        <p:txBody>
          <a:bodyPr wrap="square" lIns="457200" tIns="91440" rIns="457200" bIns="91440" rtlCol="0" anchor="ctr" anchorCtr="0">
            <a:noAutofit/>
          </a:bodyPr>
          <a:lstStyle/>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Story</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Mirror</a:t>
            </a:r>
          </a:p>
          <a:p>
            <a:pPr marL="457200" indent="-457200">
              <a:buClr>
                <a:schemeClr val="accent4"/>
              </a:buClr>
              <a:buSzPct val="75000"/>
              <a:buFont typeface="Arial" panose="020B0604020202020204" pitchFamily="34" charset="0"/>
              <a:buChar char="•"/>
            </a:pPr>
            <a:r>
              <a:rPr lang="en-US" sz="6000" dirty="0">
                <a:solidFill>
                  <a:srgbClr val="86807E"/>
                </a:solidFill>
                <a:latin typeface="Abadi Extra Light" panose="020B0604020202020204" pitchFamily="34" charset="0"/>
                <a:cs typeface="Arial" panose="020B0604020202020204" pitchFamily="34" charset="0"/>
              </a:rPr>
              <a:t>A Blank Page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Dr. Know-It-All</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But wait…there’s more</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Rant</a:t>
            </a:r>
          </a:p>
          <a:p>
            <a:pPr>
              <a:buClr>
                <a:schemeClr val="accent4"/>
              </a:buClr>
              <a:buSzPct val="75000"/>
            </a:pPr>
            <a:r>
              <a:rPr lang="en-US" sz="6000" dirty="0">
                <a:solidFill>
                  <a:schemeClr val="bg1"/>
                </a:solidFill>
                <a:latin typeface="Abadi Extra Light" panose="020B0604020202020204" pitchFamily="34" charset="0"/>
                <a:cs typeface="Arial" panose="020B0604020202020204" pitchFamily="34" charset="0"/>
              </a:rPr>
              <a:t>The Elevator</a:t>
            </a:r>
          </a:p>
        </p:txBody>
      </p:sp>
      <p:sp>
        <p:nvSpPr>
          <p:cNvPr id="3" name="Rectangle 2">
            <a:extLst>
              <a:ext uri="{FF2B5EF4-FFF2-40B4-BE49-F238E27FC236}">
                <a16:creationId xmlns:a16="http://schemas.microsoft.com/office/drawing/2014/main" id="{38D68B25-8AF4-464E-B65B-C2CA12723ACC}"/>
              </a:ext>
            </a:extLst>
          </p:cNvPr>
          <p:cNvSpPr/>
          <p:nvPr/>
        </p:nvSpPr>
        <p:spPr>
          <a:xfrm>
            <a:off x="471055" y="2967335"/>
            <a:ext cx="5347854" cy="461665"/>
          </a:xfrm>
          <a:prstGeom prst="rect">
            <a:avLst/>
          </a:prstGeom>
        </p:spPr>
        <p:txBody>
          <a:bodyPr wrap="square">
            <a:spAutoFit/>
          </a:bodyPr>
          <a:lstStyle/>
          <a:p>
            <a:r>
              <a:rPr lang="en-US" altLang="en-US" sz="2400" dirty="0">
                <a:solidFill>
                  <a:schemeClr val="accent4"/>
                </a:solidFill>
                <a:latin typeface="Arial" panose="020B0604020202020204" pitchFamily="34" charset="0"/>
                <a:cs typeface="Arial" panose="020B0604020202020204" pitchFamily="34" charset="0"/>
              </a:rPr>
              <a:t>(Help people create a mental picture)</a:t>
            </a:r>
          </a:p>
        </p:txBody>
      </p:sp>
    </p:spTree>
    <p:extLst>
      <p:ext uri="{BB962C8B-B14F-4D97-AF65-F5344CB8AC3E}">
        <p14:creationId xmlns:p14="http://schemas.microsoft.com/office/powerpoint/2010/main" val="3124040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TotalTime>
  <Words>1752</Words>
  <Application>Microsoft Office PowerPoint</Application>
  <PresentationFormat>Widescreen</PresentationFormat>
  <Paragraphs>235</Paragraphs>
  <Slides>64</Slides>
  <Notes>41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Abadi Extra Light</vt:lpstr>
      <vt:lpstr>Arial</vt:lpstr>
      <vt:lpstr>Calibri</vt:lpstr>
      <vt:lpstr>Montserrat</vt:lpstr>
      <vt:lpstr>Office Theme</vt:lpstr>
      <vt:lpstr>A Hidden World of Scientific Stories (Or, my experiences with science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Surprising Life Inside Frozen Soil’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Iversen, Colleen M.</dc:creator>
  <cp:lastModifiedBy>Iversen, Colleen M.</cp:lastModifiedBy>
  <cp:revision>262</cp:revision>
  <dcterms:created xsi:type="dcterms:W3CDTF">2018-04-23T19:33:27Z</dcterms:created>
  <dcterms:modified xsi:type="dcterms:W3CDTF">2019-05-20T19:40:00Z</dcterms:modified>
</cp:coreProperties>
</file>